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9.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2.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 id="2147484892" r:id="rId12"/>
    <p:sldMasterId id="2147484930" r:id="rId13"/>
    <p:sldMasterId id="2147484968" r:id="rId14"/>
    <p:sldMasterId id="2147485004" r:id="rId15"/>
    <p:sldMasterId id="2147485096" r:id="rId16"/>
    <p:sldMasterId id="2147485123" r:id="rId17"/>
  </p:sldMasterIdLst>
  <p:notesMasterIdLst>
    <p:notesMasterId r:id="rId40"/>
  </p:notesMasterIdLst>
  <p:handoutMasterIdLst>
    <p:handoutMasterId r:id="rId41"/>
  </p:handoutMasterIdLst>
  <p:sldIdLst>
    <p:sldId id="1543" r:id="rId18"/>
    <p:sldId id="1595" r:id="rId19"/>
    <p:sldId id="1633" r:id="rId20"/>
    <p:sldId id="1625" r:id="rId21"/>
    <p:sldId id="1545" r:id="rId22"/>
    <p:sldId id="1649" r:id="rId23"/>
    <p:sldId id="1651" r:id="rId24"/>
    <p:sldId id="1642" r:id="rId25"/>
    <p:sldId id="1597" r:id="rId26"/>
    <p:sldId id="1599" r:id="rId27"/>
    <p:sldId id="1614" r:id="rId28"/>
    <p:sldId id="1668" r:id="rId29"/>
    <p:sldId id="1621" r:id="rId30"/>
    <p:sldId id="1617" r:id="rId31"/>
    <p:sldId id="1665" r:id="rId32"/>
    <p:sldId id="1666" r:id="rId33"/>
    <p:sldId id="1667" r:id="rId34"/>
    <p:sldId id="1606" r:id="rId35"/>
    <p:sldId id="1610" r:id="rId36"/>
    <p:sldId id="1634" r:id="rId37"/>
    <p:sldId id="1669" r:id="rId38"/>
    <p:sldId id="1657" r:id="rId3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5"/>
            <p14:sldId id="1633"/>
            <p14:sldId id="1625"/>
            <p14:sldId id="1545"/>
            <p14:sldId id="1649"/>
            <p14:sldId id="1651"/>
            <p14:sldId id="1642"/>
            <p14:sldId id="1597"/>
            <p14:sldId id="1599"/>
            <p14:sldId id="1614"/>
            <p14:sldId id="1668"/>
            <p14:sldId id="1621"/>
            <p14:sldId id="1617"/>
            <p14:sldId id="1665"/>
            <p14:sldId id="1666"/>
            <p14:sldId id="1667"/>
            <p14:sldId id="1606"/>
            <p14:sldId id="1610"/>
            <p14:sldId id="1634"/>
            <p14:sldId id="1669"/>
            <p14:sldId id="1657"/>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50"/>
    <a:srgbClr val="007AD6"/>
    <a:srgbClr val="9659BE"/>
    <a:srgbClr val="00B0F0"/>
    <a:srgbClr val="2DA5FF"/>
    <a:srgbClr val="7FBA00"/>
    <a:srgbClr val="1D4380"/>
    <a:srgbClr val="1A1A1A"/>
    <a:srgbClr val="000000"/>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78520" autoAdjust="0"/>
  </p:normalViewPr>
  <p:slideViewPr>
    <p:cSldViewPr>
      <p:cViewPr varScale="1">
        <p:scale>
          <a:sx n="72" d="100"/>
          <a:sy n="72" d="100"/>
        </p:scale>
        <p:origin x="1110" y="7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2/22/2015 4:20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2/22/2015 4:20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2/22/2015 4:25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6140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2x memory </a:t>
            </a:r>
            <a:r>
              <a:rPr lang="en-US" dirty="0" err="1" smtClean="0"/>
              <a:t>aws</a:t>
            </a:r>
            <a:r>
              <a:rPr lang="en-US" dirty="0" smtClean="0"/>
              <a:t> , 4x</a:t>
            </a:r>
            <a:r>
              <a:rPr lang="en-US" baseline="0" dirty="0" smtClean="0"/>
              <a:t> memory of google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42691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75303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21</a:t>
            </a:fld>
            <a:endParaRPr lang="en-US"/>
          </a:p>
        </p:txBody>
      </p:sp>
    </p:spTree>
    <p:extLst>
      <p:ext uri="{BB962C8B-B14F-4D97-AF65-F5344CB8AC3E}">
        <p14:creationId xmlns:p14="http://schemas.microsoft.com/office/powerpoint/2010/main" val="254968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90437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217010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2/22/2015 4:20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9398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2/22/2015 4:20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9140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64520F-E074-41CC-9DD7-E61603C052D1}" type="datetime1">
              <a:rPr lang="en-US" smtClean="0">
                <a:solidFill>
                  <a:prstClr val="black"/>
                </a:solidFill>
              </a:rPr>
              <a:pPr/>
              <a:t>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40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10</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 Id="rId4" Type="http://schemas.openxmlformats.org/officeDocument/2006/relationships/image" Target="../media/image21.w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 Id="rId4" Type="http://schemas.openxmlformats.org/officeDocument/2006/relationships/image" Target="../media/image21.w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5.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5.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7"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spTree>
    <p:extLst>
      <p:ext uri="{BB962C8B-B14F-4D97-AF65-F5344CB8AC3E}">
        <p14:creationId xmlns:p14="http://schemas.microsoft.com/office/powerpoint/2010/main" val="197334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spTree>
    <p:extLst>
      <p:ext uri="{BB962C8B-B14F-4D97-AF65-F5344CB8AC3E}">
        <p14:creationId xmlns:p14="http://schemas.microsoft.com/office/powerpoint/2010/main" val="414902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04152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5"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Tree>
    <p:extLst>
      <p:ext uri="{BB962C8B-B14F-4D97-AF65-F5344CB8AC3E}">
        <p14:creationId xmlns:p14="http://schemas.microsoft.com/office/powerpoint/2010/main" val="37426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3821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29404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8744407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30076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80281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5863"/>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29428006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11048494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6670724"/>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4354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04009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482498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270586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95188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4957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0236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644393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5825244"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2995" y="2082615"/>
            <a:ext cx="5825244"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332966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865880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17"/>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1286456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13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172" y="2082616"/>
            <a:ext cx="11650488"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298004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2260" y="2082615"/>
            <a:ext cx="388050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172" y="2082616"/>
            <a:ext cx="7169531"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1448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4" y="1189176"/>
            <a:ext cx="5377147"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39397" y="1176725"/>
            <a:ext cx="2643765"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5750" y="1176725"/>
            <a:ext cx="26885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39397" y="3867937"/>
            <a:ext cx="2643765"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5750" y="3867937"/>
            <a:ext cx="26885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15280622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8946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79527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53292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6042823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0709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619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40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8418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5"/>
            <a:ext cx="11650487"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042343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48" indent="-28464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3" indent="-27531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0" indent="-284648">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95" indent="-22398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1" indent="-22398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0086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5199682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16549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71" y="1635897"/>
            <a:ext cx="11650488" cy="2165721"/>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65760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7"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spTree>
    <p:extLst>
      <p:ext uri="{BB962C8B-B14F-4D97-AF65-F5344CB8AC3E}">
        <p14:creationId xmlns:p14="http://schemas.microsoft.com/office/powerpoint/2010/main" val="3196870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spTree>
    <p:extLst>
      <p:ext uri="{BB962C8B-B14F-4D97-AF65-F5344CB8AC3E}">
        <p14:creationId xmlns:p14="http://schemas.microsoft.com/office/powerpoint/2010/main" val="260746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17116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5"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Tree>
    <p:extLst>
      <p:ext uri="{BB962C8B-B14F-4D97-AF65-F5344CB8AC3E}">
        <p14:creationId xmlns:p14="http://schemas.microsoft.com/office/powerpoint/2010/main" val="2413478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444704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43888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4197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746451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5863"/>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698067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241628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085965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19446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975863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272002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406161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0591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31220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76508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5825244"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2995" y="2082615"/>
            <a:ext cx="5825244"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876705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071828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17"/>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7004108"/>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491685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172" y="2082616"/>
            <a:ext cx="11650488"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2166860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2260" y="2082615"/>
            <a:ext cx="388050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172" y="2082616"/>
            <a:ext cx="7169531"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4537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4" y="1189176"/>
            <a:ext cx="5377147"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39397" y="1176725"/>
            <a:ext cx="2643765"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5750" y="1176725"/>
            <a:ext cx="26885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39397" y="3867937"/>
            <a:ext cx="2643765"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5750" y="3867937"/>
            <a:ext cx="26885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1446913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6200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32771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5406592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88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0683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9007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286627"/>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5"/>
            <a:ext cx="11650487"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906754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48" indent="-28464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3" indent="-27531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0" indent="-284648">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95" indent="-22398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1" indent="-22398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417934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792167284"/>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058149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71" y="1635897"/>
            <a:ext cx="11650488" cy="2165721"/>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680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47959955"/>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468112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128618536"/>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2301709172"/>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840265855"/>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000578248"/>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836018133"/>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951287145"/>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82885494"/>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00588883"/>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59731315"/>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581593"/>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5373302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86442540"/>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7376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112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357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3"/>
            <a:ext cx="9858106" cy="1793881"/>
          </a:xfrm>
          <a:noFill/>
        </p:spPr>
        <p:txBody>
          <a:bodyPr lIns="179259" tIns="143407" rIns="179259" bIns="143407">
            <a:noAutofit/>
          </a:bodyPr>
          <a:lstStyle>
            <a:lvl1pPr marL="0" indent="0">
              <a:spcBef>
                <a:spcPts val="0"/>
              </a:spcBef>
              <a:buNone/>
              <a:defRPr sz="349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6154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813156052"/>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275517675"/>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610369950"/>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39549492"/>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706446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85619771"/>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580022456"/>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71654758"/>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846635743"/>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704564086"/>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538827"/>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2429665007"/>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26947296"/>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43616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922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49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3"/>
            <a:ext cx="9858106" cy="1793881"/>
          </a:xfrm>
          <a:noFill/>
        </p:spPr>
        <p:txBody>
          <a:bodyPr lIns="179259" tIns="143407" rIns="179259" bIns="143407">
            <a:noAutofit/>
          </a:bodyPr>
          <a:lstStyle>
            <a:lvl1pPr marL="0" indent="0">
              <a:spcBef>
                <a:spcPts val="0"/>
              </a:spcBef>
              <a:buNone/>
              <a:defRPr sz="349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08192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828874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15000">
        <p14:reveal/>
      </p:transition>
    </mc:Choice>
    <mc:Fallback xmlns="">
      <p:transition spd="slow" advTm="15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1"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6790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1"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3" y="3048833"/>
            <a:ext cx="2570735" cy="417442"/>
          </a:xfrm>
          <a:prstGeom prst="rect">
            <a:avLst/>
          </a:prstGeom>
        </p:spPr>
      </p:pic>
      <p:sp>
        <p:nvSpPr>
          <p:cNvPr id="4" name="Rectangle 3"/>
          <p:cNvSpPr/>
          <p:nvPr/>
        </p:nvSpPr>
        <p:spPr>
          <a:xfrm>
            <a:off x="1"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91890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8757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15000">
        <p14:reveal/>
      </p:transition>
    </mc:Choice>
    <mc:Fallback xmlns="">
      <p:transition spd="slow" advTm="15000">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1952329"/>
          </a:xfrm>
        </p:spPr>
        <p:txBody>
          <a:bodyPr>
            <a:spAutoFit/>
          </a:bodyPr>
          <a:lstStyle>
            <a:lvl3pPr>
              <a:defRPr sz="2351"/>
            </a:lvl3pPr>
            <a:lvl4pPr>
              <a:defRPr sz="1959"/>
            </a:lvl4pPr>
            <a:lvl5pPr>
              <a:defRPr sz="195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1070934"/>
      </p:ext>
    </p:extLst>
  </p:cSld>
  <p:clrMapOvr>
    <a:masterClrMapping/>
  </p:clrMapOvr>
  <p:transition advTm="15000">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9"/>
            <a:ext cx="2742486"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3729000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83013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15000">
        <p14:reveal/>
      </p:transition>
    </mc:Choice>
    <mc:Fallback xmlns="">
      <p:transition spd="slow" advTm="15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1"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64268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1"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3" y="3048833"/>
            <a:ext cx="2570735" cy="417442"/>
          </a:xfrm>
          <a:prstGeom prst="rect">
            <a:avLst/>
          </a:prstGeom>
        </p:spPr>
      </p:pic>
      <p:sp>
        <p:nvSpPr>
          <p:cNvPr id="4" name="Rectangle 3"/>
          <p:cNvSpPr/>
          <p:nvPr/>
        </p:nvSpPr>
        <p:spPr>
          <a:xfrm>
            <a:off x="1"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defTabSz="1087779"/>
            <a:endParaRPr lang="en-US" sz="2199">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6149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5335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15000">
        <p14:reveal/>
      </p:transition>
    </mc:Choice>
    <mc:Fallback xmlns="">
      <p:transition spd="slow" advTm="15000">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1952329"/>
          </a:xfrm>
        </p:spPr>
        <p:txBody>
          <a:bodyPr>
            <a:spAutoFit/>
          </a:bodyPr>
          <a:lstStyle>
            <a:lvl3pPr>
              <a:defRPr sz="2351"/>
            </a:lvl3pPr>
            <a:lvl4pPr>
              <a:defRPr sz="1959"/>
            </a:lvl4pPr>
            <a:lvl5pPr>
              <a:defRPr sz="195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1579003"/>
      </p:ext>
    </p:extLst>
  </p:cSld>
  <p:clrMapOvr>
    <a:masterClrMapping/>
  </p:clrMapOvr>
  <p:transition advTm="15000">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9"/>
            <a:ext cx="2742486"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5853059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10.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1.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10.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image" Target="../media/image10.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24.xml"/><Relationship Id="rId7" Type="http://schemas.openxmlformats.org/officeDocument/2006/relationships/theme" Target="../theme/theme1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30.xml"/><Relationship Id="rId7" Type="http://schemas.openxmlformats.org/officeDocument/2006/relationships/theme" Target="../theme/theme14.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5" Type="http://schemas.openxmlformats.org/officeDocument/2006/relationships/slideLayout" Target="../slideLayouts/slideLayout232.xml"/><Relationship Id="rId4"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6.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0.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image" Target="../media/image12.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theme" Target="../theme/theme8.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theme" Target="../theme/theme9.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48" r:id="rId9"/>
    <p:sldLayoutId id="2147484883" r:id="rId10"/>
    <p:sldLayoutId id="2147484885" r:id="rId11"/>
    <p:sldLayoutId id="2147484889" r:id="rId12"/>
    <p:sldLayoutId id="2147485131" r:id="rId13"/>
    <p:sldLayoutId id="2147485132" r:id="rId14"/>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3" y="289514"/>
            <a:ext cx="11652805"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81"/>
            <a:ext cx="11650486"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210095"/>
      </p:ext>
    </p:extLst>
  </p:cSld>
  <p:clrMap bg1="lt1" tx1="dk1" bg2="lt2" tx2="dk2" accent1="accent1" accent2="accent2" accent3="accent3" accent4="accent4" accent5="accent5" accent6="accent6" hlink="hlink" folHlink="folHlink"/>
  <p:sldLayoutIdLst>
    <p:sldLayoutId id="2147484931" r:id="rId1"/>
    <p:sldLayoutId id="2147484932" r:id="rId2"/>
    <p:sldLayoutId id="2147484933" r:id="rId3"/>
    <p:sldLayoutId id="2147484934" r:id="rId4"/>
    <p:sldLayoutId id="2147484935" r:id="rId5"/>
    <p:sldLayoutId id="2147484936" r:id="rId6"/>
    <p:sldLayoutId id="2147484937" r:id="rId7"/>
    <p:sldLayoutId id="2147484938" r:id="rId8"/>
    <p:sldLayoutId id="2147484939" r:id="rId9"/>
    <p:sldLayoutId id="2147484940" r:id="rId10"/>
    <p:sldLayoutId id="2147484941" r:id="rId11"/>
    <p:sldLayoutId id="2147484942" r:id="rId12"/>
    <p:sldLayoutId id="2147484943" r:id="rId13"/>
    <p:sldLayoutId id="2147484944" r:id="rId14"/>
    <p:sldLayoutId id="2147484945" r:id="rId15"/>
    <p:sldLayoutId id="2147484946" r:id="rId16"/>
    <p:sldLayoutId id="2147484947" r:id="rId17"/>
    <p:sldLayoutId id="2147484948" r:id="rId18"/>
    <p:sldLayoutId id="2147484949" r:id="rId19"/>
    <p:sldLayoutId id="2147484950" r:id="rId20"/>
    <p:sldLayoutId id="2147484951" r:id="rId21"/>
    <p:sldLayoutId id="2147484952" r:id="rId22"/>
    <p:sldLayoutId id="2147484953" r:id="rId23"/>
    <p:sldLayoutId id="2147484954" r:id="rId24"/>
    <p:sldLayoutId id="2147484955" r:id="rId25"/>
    <p:sldLayoutId id="2147484956" r:id="rId26"/>
    <p:sldLayoutId id="2147484957" r:id="rId27"/>
    <p:sldLayoutId id="2147484958" r:id="rId28"/>
    <p:sldLayoutId id="2147484959" r:id="rId29"/>
    <p:sldLayoutId id="2147484960" r:id="rId30"/>
    <p:sldLayoutId id="2147484961" r:id="rId31"/>
    <p:sldLayoutId id="2147484962" r:id="rId32"/>
    <p:sldLayoutId id="2147484963" r:id="rId33"/>
    <p:sldLayoutId id="2147484964" r:id="rId34"/>
    <p:sldLayoutId id="2147484965" r:id="rId35"/>
    <p:sldLayoutId id="2147484966" r:id="rId36"/>
    <p:sldLayoutId id="2147484967" r:id="rId37"/>
  </p:sldLayoutIdLst>
  <p:transition>
    <p:fade/>
  </p:transition>
  <p:timing>
    <p:tnLst>
      <p:par>
        <p:cTn id="1" dur="indefinite" restart="never" nodeType="tmRoot"/>
      </p:par>
    </p:tnLst>
  </p:timing>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1931279241"/>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1985064545"/>
      </p:ext>
    </p:extLst>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 id="2147485016" r:id="rId12"/>
    <p:sldLayoutId id="2147485017" r:id="rId13"/>
    <p:sldLayoutId id="2147485018" r:id="rId14"/>
    <p:sldLayoutId id="2147485019" r:id="rId15"/>
    <p:sldLayoutId id="2147485020" r:id="rId16"/>
    <p:sldLayoutId id="2147485021" r:id="rId17"/>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5"/>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779"/>
            <a:endParaRPr lang="en-US" dirty="0">
              <a:solidFill>
                <a:srgbClr val="505050"/>
              </a:solidFill>
            </a:endParaRPr>
          </a:p>
        </p:txBody>
      </p:sp>
      <p:sp>
        <p:nvSpPr>
          <p:cNvPr id="15" name="Text Placeholder 14"/>
          <p:cNvSpPr>
            <a:spLocks noGrp="1"/>
          </p:cNvSpPr>
          <p:nvPr>
            <p:ph type="body" idx="1"/>
          </p:nvPr>
        </p:nvSpPr>
        <p:spPr>
          <a:xfrm>
            <a:off x="761803" y="1524002"/>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3188787039"/>
      </p:ext>
    </p:extLst>
  </p:cSld>
  <p:clrMap bg1="lt1" tx1="dk1" bg2="lt2" tx2="dk2" accent1="accent1" accent2="accent2" accent3="accent3" accent4="accent4" accent5="accent5" accent6="accent6" hlink="hlink" folHlink="folHlink"/>
  <p:sldLayoutIdLst>
    <p:sldLayoutId id="2147485097" r:id="rId1"/>
    <p:sldLayoutId id="2147485098" r:id="rId2"/>
    <p:sldLayoutId id="2147485099" r:id="rId3"/>
    <p:sldLayoutId id="2147485100" r:id="rId4"/>
    <p:sldLayoutId id="2147485101" r:id="rId5"/>
    <p:sldLayoutId id="2147485103" r:id="rId6"/>
  </p:sldLayoutIdLst>
  <p:transition advTm="15000">
    <p:fade/>
  </p:transition>
  <p:timing>
    <p:tnLst>
      <p:par>
        <p:cTn id="1" dur="indefinite" restart="never" nodeType="tmRoot"/>
      </p:par>
    </p:tnLst>
  </p:timing>
  <p:hf hdr="0" ftr="0" dt="0"/>
  <p:txStyles>
    <p:titleStyle>
      <a:lvl1pPr marL="0" algn="l" defTabSz="1087779" rtl="0" eaLnBrk="1" latinLnBrk="0" hangingPunct="1">
        <a:lnSpc>
          <a:spcPct val="90000"/>
        </a:lnSpc>
        <a:spcBef>
          <a:spcPct val="0"/>
        </a:spcBef>
        <a:buNone/>
        <a:defRPr lang="en-US" sz="3999" kern="1200" spc="-58" baseline="0" dirty="0">
          <a:solidFill>
            <a:srgbClr val="505050"/>
          </a:solidFill>
          <a:latin typeface="Segoe UI Light" pitchFamily="34" charset="0"/>
          <a:ea typeface="Segoe UI" pitchFamily="34" charset="0"/>
          <a:cs typeface="Segoe UI" pitchFamily="34" charset="0"/>
        </a:defRPr>
      </a:lvl1pPr>
    </p:titleStyle>
    <p:bodyStyle>
      <a:lvl1pPr marL="190371" indent="-190371" algn="l" defTabSz="1087779" rtl="0" eaLnBrk="1" latinLnBrk="0" hangingPunct="1">
        <a:spcBef>
          <a:spcPct val="20000"/>
        </a:spcBef>
        <a:buClr>
          <a:srgbClr val="0072C6"/>
        </a:buClr>
        <a:buSzPct val="100000"/>
        <a:buFont typeface="Wingdings" pitchFamily="2" charset="2"/>
        <a:buChar char="§"/>
        <a:defRPr sz="2399" kern="1200">
          <a:solidFill>
            <a:srgbClr val="0072C6"/>
          </a:solidFill>
          <a:latin typeface="Segoe UI" pitchFamily="34" charset="0"/>
          <a:ea typeface="Segoe UI" pitchFamily="34" charset="0"/>
          <a:cs typeface="Segoe UI" pitchFamily="34" charset="0"/>
        </a:defRPr>
      </a:lvl1pPr>
      <a:lvl2pPr marL="475927" indent="-194338" algn="l" defTabSz="1087779" rtl="0" eaLnBrk="1" latinLnBrk="0" hangingPunct="1">
        <a:spcBef>
          <a:spcPct val="20000"/>
        </a:spcBef>
        <a:buFont typeface="Arial" pitchFamily="34" charset="0"/>
        <a:buChar char="–"/>
        <a:defRPr sz="1799" kern="1200">
          <a:solidFill>
            <a:srgbClr val="505050"/>
          </a:solidFill>
          <a:latin typeface="Segoe UI" pitchFamily="34" charset="0"/>
          <a:ea typeface="Segoe UI" pitchFamily="34" charset="0"/>
          <a:cs typeface="Segoe UI" pitchFamily="34" charset="0"/>
        </a:defRPr>
      </a:lvl2pPr>
      <a:lvl3pPr marL="761483" indent="-173184" algn="l" defTabSz="1087779"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040" indent="-177151" algn="l" defTabSz="1087779"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003" indent="-179795" algn="l" defTabSz="1087779"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39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528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917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306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779" rtl="0" eaLnBrk="1" latinLnBrk="0" hangingPunct="1">
        <a:defRPr sz="2199" kern="1200">
          <a:solidFill>
            <a:schemeClr val="tx1"/>
          </a:solidFill>
          <a:latin typeface="+mn-lt"/>
          <a:ea typeface="+mn-ea"/>
          <a:cs typeface="+mn-cs"/>
        </a:defRPr>
      </a:lvl1pPr>
      <a:lvl2pPr marL="543890" algn="l" defTabSz="1087779" rtl="0" eaLnBrk="1" latinLnBrk="0" hangingPunct="1">
        <a:defRPr sz="2199" kern="1200">
          <a:solidFill>
            <a:schemeClr val="tx1"/>
          </a:solidFill>
          <a:latin typeface="+mn-lt"/>
          <a:ea typeface="+mn-ea"/>
          <a:cs typeface="+mn-cs"/>
        </a:defRPr>
      </a:lvl2pPr>
      <a:lvl3pPr marL="1087779" algn="l" defTabSz="1087779" rtl="0" eaLnBrk="1" latinLnBrk="0" hangingPunct="1">
        <a:defRPr sz="2199" kern="1200">
          <a:solidFill>
            <a:schemeClr val="tx1"/>
          </a:solidFill>
          <a:latin typeface="+mn-lt"/>
          <a:ea typeface="+mn-ea"/>
          <a:cs typeface="+mn-cs"/>
        </a:defRPr>
      </a:lvl3pPr>
      <a:lvl4pPr marL="1631669" algn="l" defTabSz="1087779" rtl="0" eaLnBrk="1" latinLnBrk="0" hangingPunct="1">
        <a:defRPr sz="2199" kern="1200">
          <a:solidFill>
            <a:schemeClr val="tx1"/>
          </a:solidFill>
          <a:latin typeface="+mn-lt"/>
          <a:ea typeface="+mn-ea"/>
          <a:cs typeface="+mn-cs"/>
        </a:defRPr>
      </a:lvl4pPr>
      <a:lvl5pPr marL="2175558" algn="l" defTabSz="1087779" rtl="0" eaLnBrk="1" latinLnBrk="0" hangingPunct="1">
        <a:defRPr sz="2199" kern="1200">
          <a:solidFill>
            <a:schemeClr val="tx1"/>
          </a:solidFill>
          <a:latin typeface="+mn-lt"/>
          <a:ea typeface="+mn-ea"/>
          <a:cs typeface="+mn-cs"/>
        </a:defRPr>
      </a:lvl5pPr>
      <a:lvl6pPr marL="2719448" algn="l" defTabSz="1087779" rtl="0" eaLnBrk="1" latinLnBrk="0" hangingPunct="1">
        <a:defRPr sz="2199" kern="1200">
          <a:solidFill>
            <a:schemeClr val="tx1"/>
          </a:solidFill>
          <a:latin typeface="+mn-lt"/>
          <a:ea typeface="+mn-ea"/>
          <a:cs typeface="+mn-cs"/>
        </a:defRPr>
      </a:lvl6pPr>
      <a:lvl7pPr marL="3263337" algn="l" defTabSz="1087779" rtl="0" eaLnBrk="1" latinLnBrk="0" hangingPunct="1">
        <a:defRPr sz="2199" kern="1200">
          <a:solidFill>
            <a:schemeClr val="tx1"/>
          </a:solidFill>
          <a:latin typeface="+mn-lt"/>
          <a:ea typeface="+mn-ea"/>
          <a:cs typeface="+mn-cs"/>
        </a:defRPr>
      </a:lvl7pPr>
      <a:lvl8pPr marL="3807226" algn="l" defTabSz="1087779" rtl="0" eaLnBrk="1" latinLnBrk="0" hangingPunct="1">
        <a:defRPr sz="2199" kern="1200">
          <a:solidFill>
            <a:schemeClr val="tx1"/>
          </a:solidFill>
          <a:latin typeface="+mn-lt"/>
          <a:ea typeface="+mn-ea"/>
          <a:cs typeface="+mn-cs"/>
        </a:defRPr>
      </a:lvl8pPr>
      <a:lvl9pPr marL="4351116" algn="l" defTabSz="1087779" rtl="0" eaLnBrk="1" latinLnBrk="0" hangingPunct="1">
        <a:defRPr sz="21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5"/>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779"/>
            <a:endParaRPr lang="en-US" dirty="0">
              <a:solidFill>
                <a:srgbClr val="505050"/>
              </a:solidFill>
            </a:endParaRPr>
          </a:p>
        </p:txBody>
      </p:sp>
      <p:sp>
        <p:nvSpPr>
          <p:cNvPr id="15" name="Text Placeholder 14"/>
          <p:cNvSpPr>
            <a:spLocks noGrp="1"/>
          </p:cNvSpPr>
          <p:nvPr>
            <p:ph type="body" idx="1"/>
          </p:nvPr>
        </p:nvSpPr>
        <p:spPr>
          <a:xfrm>
            <a:off x="761803" y="1524002"/>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779"/>
            <a:fld id="{FAADACFB-7C71-4E89-89D2-7BBA40B7BFA9}" type="slidenum">
              <a:rPr lang="en-US" smtClean="0">
                <a:solidFill>
                  <a:srgbClr val="505050"/>
                </a:solidFill>
              </a:rPr>
              <a:pPr defTabSz="1087779"/>
              <a:t>‹#›</a:t>
            </a:fld>
            <a:endParaRPr lang="en-US" dirty="0">
              <a:solidFill>
                <a:srgbClr val="505050"/>
              </a:solidFill>
            </a:endParaRPr>
          </a:p>
        </p:txBody>
      </p:sp>
    </p:spTree>
    <p:extLst>
      <p:ext uri="{BB962C8B-B14F-4D97-AF65-F5344CB8AC3E}">
        <p14:creationId xmlns:p14="http://schemas.microsoft.com/office/powerpoint/2010/main" val="4260484527"/>
      </p:ext>
    </p:extLst>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30" r:id="rId6"/>
  </p:sldLayoutIdLst>
  <p:transition advTm="15000">
    <p:fade/>
  </p:transition>
  <p:timing>
    <p:tnLst>
      <p:par>
        <p:cTn id="1" dur="indefinite" restart="never" nodeType="tmRoot"/>
      </p:par>
    </p:tnLst>
  </p:timing>
  <p:hf hdr="0" ftr="0" dt="0"/>
  <p:txStyles>
    <p:titleStyle>
      <a:lvl1pPr marL="0" algn="l" defTabSz="1087779" rtl="0" eaLnBrk="1" latinLnBrk="0" hangingPunct="1">
        <a:lnSpc>
          <a:spcPct val="90000"/>
        </a:lnSpc>
        <a:spcBef>
          <a:spcPct val="0"/>
        </a:spcBef>
        <a:buNone/>
        <a:defRPr lang="en-US" sz="3999" kern="1200" spc="-58" baseline="0" dirty="0">
          <a:solidFill>
            <a:srgbClr val="505050"/>
          </a:solidFill>
          <a:latin typeface="Segoe UI Light" pitchFamily="34" charset="0"/>
          <a:ea typeface="Segoe UI" pitchFamily="34" charset="0"/>
          <a:cs typeface="Segoe UI" pitchFamily="34" charset="0"/>
        </a:defRPr>
      </a:lvl1pPr>
    </p:titleStyle>
    <p:bodyStyle>
      <a:lvl1pPr marL="190371" indent="-190371" algn="l" defTabSz="1087779" rtl="0" eaLnBrk="1" latinLnBrk="0" hangingPunct="1">
        <a:spcBef>
          <a:spcPct val="20000"/>
        </a:spcBef>
        <a:buClr>
          <a:srgbClr val="0072C6"/>
        </a:buClr>
        <a:buSzPct val="100000"/>
        <a:buFont typeface="Wingdings" pitchFamily="2" charset="2"/>
        <a:buChar char="§"/>
        <a:defRPr sz="2399" kern="1200">
          <a:solidFill>
            <a:srgbClr val="0072C6"/>
          </a:solidFill>
          <a:latin typeface="Segoe UI" pitchFamily="34" charset="0"/>
          <a:ea typeface="Segoe UI" pitchFamily="34" charset="0"/>
          <a:cs typeface="Segoe UI" pitchFamily="34" charset="0"/>
        </a:defRPr>
      </a:lvl1pPr>
      <a:lvl2pPr marL="475927" indent="-194338" algn="l" defTabSz="1087779" rtl="0" eaLnBrk="1" latinLnBrk="0" hangingPunct="1">
        <a:spcBef>
          <a:spcPct val="20000"/>
        </a:spcBef>
        <a:buFont typeface="Arial" pitchFamily="34" charset="0"/>
        <a:buChar char="–"/>
        <a:defRPr sz="1799" kern="1200">
          <a:solidFill>
            <a:srgbClr val="505050"/>
          </a:solidFill>
          <a:latin typeface="Segoe UI" pitchFamily="34" charset="0"/>
          <a:ea typeface="Segoe UI" pitchFamily="34" charset="0"/>
          <a:cs typeface="Segoe UI" pitchFamily="34" charset="0"/>
        </a:defRPr>
      </a:lvl2pPr>
      <a:lvl3pPr marL="761483" indent="-173184" algn="l" defTabSz="1087779"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040" indent="-177151" algn="l" defTabSz="1087779"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003" indent="-179795" algn="l" defTabSz="1087779"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39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528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917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306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779" rtl="0" eaLnBrk="1" latinLnBrk="0" hangingPunct="1">
        <a:defRPr sz="2199" kern="1200">
          <a:solidFill>
            <a:schemeClr val="tx1"/>
          </a:solidFill>
          <a:latin typeface="+mn-lt"/>
          <a:ea typeface="+mn-ea"/>
          <a:cs typeface="+mn-cs"/>
        </a:defRPr>
      </a:lvl1pPr>
      <a:lvl2pPr marL="543890" algn="l" defTabSz="1087779" rtl="0" eaLnBrk="1" latinLnBrk="0" hangingPunct="1">
        <a:defRPr sz="2199" kern="1200">
          <a:solidFill>
            <a:schemeClr val="tx1"/>
          </a:solidFill>
          <a:latin typeface="+mn-lt"/>
          <a:ea typeface="+mn-ea"/>
          <a:cs typeface="+mn-cs"/>
        </a:defRPr>
      </a:lvl2pPr>
      <a:lvl3pPr marL="1087779" algn="l" defTabSz="1087779" rtl="0" eaLnBrk="1" latinLnBrk="0" hangingPunct="1">
        <a:defRPr sz="2199" kern="1200">
          <a:solidFill>
            <a:schemeClr val="tx1"/>
          </a:solidFill>
          <a:latin typeface="+mn-lt"/>
          <a:ea typeface="+mn-ea"/>
          <a:cs typeface="+mn-cs"/>
        </a:defRPr>
      </a:lvl3pPr>
      <a:lvl4pPr marL="1631669" algn="l" defTabSz="1087779" rtl="0" eaLnBrk="1" latinLnBrk="0" hangingPunct="1">
        <a:defRPr sz="2199" kern="1200">
          <a:solidFill>
            <a:schemeClr val="tx1"/>
          </a:solidFill>
          <a:latin typeface="+mn-lt"/>
          <a:ea typeface="+mn-ea"/>
          <a:cs typeface="+mn-cs"/>
        </a:defRPr>
      </a:lvl4pPr>
      <a:lvl5pPr marL="2175558" algn="l" defTabSz="1087779" rtl="0" eaLnBrk="1" latinLnBrk="0" hangingPunct="1">
        <a:defRPr sz="2199" kern="1200">
          <a:solidFill>
            <a:schemeClr val="tx1"/>
          </a:solidFill>
          <a:latin typeface="+mn-lt"/>
          <a:ea typeface="+mn-ea"/>
          <a:cs typeface="+mn-cs"/>
        </a:defRPr>
      </a:lvl5pPr>
      <a:lvl6pPr marL="2719448" algn="l" defTabSz="1087779" rtl="0" eaLnBrk="1" latinLnBrk="0" hangingPunct="1">
        <a:defRPr sz="2199" kern="1200">
          <a:solidFill>
            <a:schemeClr val="tx1"/>
          </a:solidFill>
          <a:latin typeface="+mn-lt"/>
          <a:ea typeface="+mn-ea"/>
          <a:cs typeface="+mn-cs"/>
        </a:defRPr>
      </a:lvl6pPr>
      <a:lvl7pPr marL="3263337" algn="l" defTabSz="1087779" rtl="0" eaLnBrk="1" latinLnBrk="0" hangingPunct="1">
        <a:defRPr sz="2199" kern="1200">
          <a:solidFill>
            <a:schemeClr val="tx1"/>
          </a:solidFill>
          <a:latin typeface="+mn-lt"/>
          <a:ea typeface="+mn-ea"/>
          <a:cs typeface="+mn-cs"/>
        </a:defRPr>
      </a:lvl7pPr>
      <a:lvl8pPr marL="3807226" algn="l" defTabSz="1087779" rtl="0" eaLnBrk="1" latinLnBrk="0" hangingPunct="1">
        <a:defRPr sz="2199" kern="1200">
          <a:solidFill>
            <a:schemeClr val="tx1"/>
          </a:solidFill>
          <a:latin typeface="+mn-lt"/>
          <a:ea typeface="+mn-ea"/>
          <a:cs typeface="+mn-cs"/>
        </a:defRPr>
      </a:lvl8pPr>
      <a:lvl9pPr marL="4351116" algn="l" defTabSz="1087779" rtl="0" eaLnBrk="1" latinLnBrk="0" hangingPunct="1">
        <a:defRPr sz="21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986"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80" r:id="rId17"/>
    <p:sldLayoutId id="2147484881" r:id="rId18"/>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3" y="289514"/>
            <a:ext cx="11652805"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81"/>
            <a:ext cx="11650486"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0280504"/>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7" r:id="rId25"/>
    <p:sldLayoutId id="2147484918" r:id="rId26"/>
    <p:sldLayoutId id="2147484919" r:id="rId27"/>
    <p:sldLayoutId id="2147484920" r:id="rId28"/>
    <p:sldLayoutId id="2147484921" r:id="rId29"/>
    <p:sldLayoutId id="2147484922" r:id="rId30"/>
    <p:sldLayoutId id="2147484923" r:id="rId31"/>
    <p:sldLayoutId id="2147484924" r:id="rId32"/>
    <p:sldLayoutId id="2147484925" r:id="rId33"/>
    <p:sldLayoutId id="2147484926" r:id="rId34"/>
    <p:sldLayoutId id="2147484927" r:id="rId35"/>
    <p:sldLayoutId id="2147484928" r:id="rId36"/>
    <p:sldLayoutId id="2147484929" r:id="rId37"/>
  </p:sldLayoutIdLst>
  <p:transition>
    <p:fade/>
  </p:transition>
  <p:timing>
    <p:tnLst>
      <p:par>
        <p:cTn id="1" dur="indefinite" restart="never" nodeType="tmRoot"/>
      </p:par>
    </p:tnLst>
  </p:timing>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emf"/><Relationship Id="rId18" Type="http://schemas.openxmlformats.org/officeDocument/2006/relationships/image" Target="../media/image67.emf"/><Relationship Id="rId26" Type="http://schemas.openxmlformats.org/officeDocument/2006/relationships/image" Target="../media/image75.emf"/><Relationship Id="rId3" Type="http://schemas.openxmlformats.org/officeDocument/2006/relationships/image" Target="../media/image55.png"/><Relationship Id="rId21" Type="http://schemas.openxmlformats.org/officeDocument/2006/relationships/image" Target="../media/image70.emf"/><Relationship Id="rId34" Type="http://schemas.openxmlformats.org/officeDocument/2006/relationships/image" Target="../media/image83.emf"/><Relationship Id="rId7" Type="http://schemas.openxmlformats.org/officeDocument/2006/relationships/image" Target="../media/image57.emf"/><Relationship Id="rId12" Type="http://schemas.openxmlformats.org/officeDocument/2006/relationships/image" Target="../media/image61.emf"/><Relationship Id="rId17" Type="http://schemas.openxmlformats.org/officeDocument/2006/relationships/image" Target="../media/image66.emf"/><Relationship Id="rId25" Type="http://schemas.openxmlformats.org/officeDocument/2006/relationships/image" Target="../media/image74.emf"/><Relationship Id="rId33" Type="http://schemas.openxmlformats.org/officeDocument/2006/relationships/image" Target="../media/image82.emf"/><Relationship Id="rId2" Type="http://schemas.openxmlformats.org/officeDocument/2006/relationships/notesSlide" Target="../notesSlides/notesSlide8.xml"/><Relationship Id="rId16" Type="http://schemas.openxmlformats.org/officeDocument/2006/relationships/image" Target="../media/image65.emf"/><Relationship Id="rId20" Type="http://schemas.openxmlformats.org/officeDocument/2006/relationships/image" Target="../media/image69.png"/><Relationship Id="rId29" Type="http://schemas.openxmlformats.org/officeDocument/2006/relationships/image" Target="../media/image78.emf"/><Relationship Id="rId1" Type="http://schemas.openxmlformats.org/officeDocument/2006/relationships/slideLayout" Target="../slideLayouts/slideLayout10.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73.emf"/><Relationship Id="rId32" Type="http://schemas.openxmlformats.org/officeDocument/2006/relationships/image" Target="../media/image81.emf"/><Relationship Id="rId5" Type="http://schemas.openxmlformats.org/officeDocument/2006/relationships/image" Target="../media/image56.png"/><Relationship Id="rId15" Type="http://schemas.openxmlformats.org/officeDocument/2006/relationships/image" Target="../media/image64.emf"/><Relationship Id="rId23" Type="http://schemas.openxmlformats.org/officeDocument/2006/relationships/image" Target="../media/image72.emf"/><Relationship Id="rId28" Type="http://schemas.openxmlformats.org/officeDocument/2006/relationships/image" Target="../media/image77.emf"/><Relationship Id="rId36" Type="http://schemas.openxmlformats.org/officeDocument/2006/relationships/image" Target="../media/image85.emf"/><Relationship Id="rId10" Type="http://schemas.openxmlformats.org/officeDocument/2006/relationships/image" Target="../media/image60.png"/><Relationship Id="rId19" Type="http://schemas.openxmlformats.org/officeDocument/2006/relationships/image" Target="../media/image68.png"/><Relationship Id="rId31" Type="http://schemas.openxmlformats.org/officeDocument/2006/relationships/image" Target="../media/image80.emf"/><Relationship Id="rId4" Type="http://schemas.microsoft.com/office/2007/relationships/hdphoto" Target="../media/hdphoto12.wdp"/><Relationship Id="rId9" Type="http://schemas.openxmlformats.org/officeDocument/2006/relationships/image" Target="../media/image59.emf"/><Relationship Id="rId14" Type="http://schemas.openxmlformats.org/officeDocument/2006/relationships/image" Target="../media/image63.emf"/><Relationship Id="rId22" Type="http://schemas.openxmlformats.org/officeDocument/2006/relationships/image" Target="../media/image71.emf"/><Relationship Id="rId27" Type="http://schemas.openxmlformats.org/officeDocument/2006/relationships/image" Target="../media/image76.emf"/><Relationship Id="rId30" Type="http://schemas.openxmlformats.org/officeDocument/2006/relationships/image" Target="../media/image79.emf"/><Relationship Id="rId35" Type="http://schemas.openxmlformats.org/officeDocument/2006/relationships/image" Target="../media/image84.emf"/></Relationships>
</file>

<file path=ppt/slides/_rels/slide1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microsoft.com/office/2007/relationships/hdphoto" Target="../media/hdphoto16.wdp"/><Relationship Id="rId5" Type="http://schemas.openxmlformats.org/officeDocument/2006/relationships/image" Target="../media/image87.png"/><Relationship Id="rId4" Type="http://schemas.microsoft.com/office/2007/relationships/hdphoto" Target="../media/hdphoto15.wdp"/></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10" Type="http://schemas.microsoft.com/office/2007/relationships/hdphoto" Target="../media/hdphoto18.wdp"/><Relationship Id="rId4" Type="http://schemas.openxmlformats.org/officeDocument/2006/relationships/image" Target="../media/image91.png"/><Relationship Id="rId9"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1.emf"/><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emf"/><Relationship Id="rId17" Type="http://schemas.openxmlformats.org/officeDocument/2006/relationships/image" Target="../media/image121.png"/><Relationship Id="rId2" Type="http://schemas.openxmlformats.org/officeDocument/2006/relationships/notesSlide" Target="../notesSlides/notesSlide14.xml"/><Relationship Id="rId16"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43.png"/><Relationship Id="rId26"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46.emf"/><Relationship Id="rId7" Type="http://schemas.openxmlformats.org/officeDocument/2006/relationships/image" Target="../media/image37.png"/><Relationship Id="rId12" Type="http://schemas.openxmlformats.org/officeDocument/2006/relationships/image" Target="../media/image4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42.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93.xml"/><Relationship Id="rId6" Type="http://schemas.microsoft.com/office/2007/relationships/hdphoto" Target="../media/hdphoto2.wdp"/><Relationship Id="rId11" Type="http://schemas.openxmlformats.org/officeDocument/2006/relationships/image" Target="../media/image39.emf"/><Relationship Id="rId24" Type="http://schemas.openxmlformats.org/officeDocument/2006/relationships/image" Target="../media/image49.png"/><Relationship Id="rId32" Type="http://schemas.microsoft.com/office/2007/relationships/hdphoto" Target="../media/hdphoto11.wdp"/><Relationship Id="rId5" Type="http://schemas.openxmlformats.org/officeDocument/2006/relationships/image" Target="../media/image36.png"/><Relationship Id="rId15" Type="http://schemas.microsoft.com/office/2007/relationships/hdphoto" Target="../media/hdphoto6.wdp"/><Relationship Id="rId23" Type="http://schemas.openxmlformats.org/officeDocument/2006/relationships/image" Target="../media/image48.png"/><Relationship Id="rId28" Type="http://schemas.microsoft.com/office/2007/relationships/hdphoto" Target="../media/hdphoto9.wdp"/><Relationship Id="rId10" Type="http://schemas.microsoft.com/office/2007/relationships/hdphoto" Target="../media/hdphoto4.wdp"/><Relationship Id="rId19" Type="http://schemas.openxmlformats.org/officeDocument/2006/relationships/image" Target="../media/image44.png"/><Relationship Id="rId31"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1.png"/><Relationship Id="rId30"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447800"/>
            <a:ext cx="11031571" cy="2386978"/>
          </a:xfrm>
        </p:spPr>
        <p:txBody>
          <a:bodyPr>
            <a:noAutofit/>
          </a:bodyPr>
          <a:lstStyle/>
          <a:p>
            <a:pPr algn="l"/>
            <a:r>
              <a:rPr lang="en-US" sz="9597" dirty="0" smtClean="0"/>
              <a:t>The Cloud</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2" y="11716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Java or Node.js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microsoft.com</a:t>
            </a:r>
          </a:p>
        </p:txBody>
      </p:sp>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7705114" y="4038600"/>
            <a:ext cx="4370899" cy="2409825"/>
          </a:xfrm>
          <a:prstGeom prst="rect">
            <a:avLst/>
          </a:prstGeom>
        </p:spPr>
      </p:pic>
      <p:sp>
        <p:nvSpPr>
          <p:cNvPr id="6" name="Freeform 22"/>
          <p:cNvSpPr>
            <a:spLocks noEditPoints="1"/>
          </p:cNvSpPr>
          <p:nvPr/>
        </p:nvSpPr>
        <p:spPr bwMode="auto">
          <a:xfrm flipH="1">
            <a:off x="8913812" y="53340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537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5383661" y="4091699"/>
            <a:ext cx="2719534" cy="2069258"/>
          </a:xfrm>
          <a:prstGeom prst="rect">
            <a:avLst/>
          </a:prstGeom>
          <a:noFill/>
        </p:spPr>
        <p:txBody>
          <a:bodyPr wrap="square" lIns="0" tIns="0" rIns="0" bIns="0" rtlCol="0">
            <a:spAutoFit/>
          </a:bodyPr>
          <a:lstStyle/>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Extra 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Medium</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Large </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X-Large</a:t>
            </a: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7" name="Freeform 6"/>
          <p:cNvSpPr>
            <a:spLocks noEditPoints="1"/>
          </p:cNvSpPr>
          <p:nvPr/>
        </p:nvSpPr>
        <p:spPr bwMode="auto">
          <a:xfrm>
            <a:off x="4911256" y="4123964"/>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8" name="Freeform 6"/>
          <p:cNvSpPr>
            <a:spLocks noEditPoints="1"/>
          </p:cNvSpPr>
          <p:nvPr/>
        </p:nvSpPr>
        <p:spPr bwMode="auto">
          <a:xfrm>
            <a:off x="4914682" y="456941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9" name="Freeform 6"/>
          <p:cNvSpPr>
            <a:spLocks noEditPoints="1"/>
          </p:cNvSpPr>
          <p:nvPr/>
        </p:nvSpPr>
        <p:spPr bwMode="auto">
          <a:xfrm>
            <a:off x="4911288" y="5026628"/>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0" name="Freeform 6"/>
          <p:cNvSpPr>
            <a:spLocks noEditPoints="1"/>
          </p:cNvSpPr>
          <p:nvPr/>
        </p:nvSpPr>
        <p:spPr bwMode="auto">
          <a:xfrm>
            <a:off x="4907774" y="543068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1" name="Freeform 6"/>
          <p:cNvSpPr>
            <a:spLocks noEditPoints="1"/>
          </p:cNvSpPr>
          <p:nvPr/>
        </p:nvSpPr>
        <p:spPr bwMode="auto">
          <a:xfrm>
            <a:off x="4911779" y="5882900"/>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9672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4" y="919354"/>
            <a:ext cx="5392390" cy="2091113"/>
          </a:xfrm>
        </p:spPr>
        <p:txBody>
          <a:bodyPr>
            <a:normAutofit fontScale="90000"/>
          </a:bodyPr>
          <a:lstStyle/>
          <a:p>
            <a:r>
              <a:rPr lang="en-US" sz="7056" dirty="0"/>
              <a:t>Announcing </a:t>
            </a:r>
            <a:br>
              <a:rPr lang="en-US" sz="7056" dirty="0"/>
            </a:br>
            <a:r>
              <a:rPr lang="en-US" sz="7056" dirty="0"/>
              <a:t>the </a:t>
            </a:r>
            <a:r>
              <a:rPr lang="en-US" sz="7840" b="1" dirty="0">
                <a:latin typeface="+mn-lt"/>
              </a:rPr>
              <a:t>G</a:t>
            </a:r>
            <a:r>
              <a:rPr lang="en-US" sz="7056" dirty="0"/>
              <a:t> family</a:t>
            </a:r>
          </a:p>
        </p:txBody>
      </p:sp>
      <p:sp>
        <p:nvSpPr>
          <p:cNvPr id="10" name="Content Placeholder 2"/>
          <p:cNvSpPr txBox="1">
            <a:spLocks/>
          </p:cNvSpPr>
          <p:nvPr/>
        </p:nvSpPr>
        <p:spPr>
          <a:xfrm>
            <a:off x="567900" y="3613899"/>
            <a:ext cx="5566592" cy="2171863"/>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4" dirty="0">
                <a:solidFill>
                  <a:schemeClr val="tx1">
                    <a:lumMod val="20000"/>
                    <a:lumOff val="80000"/>
                  </a:schemeClr>
                </a:solidFill>
                <a:latin typeface="+mn-lt"/>
              </a:rPr>
              <a:t>Optimized for data workloads</a:t>
            </a:r>
          </a:p>
          <a:p>
            <a:pPr marL="0" indent="0">
              <a:lnSpc>
                <a:spcPct val="100000"/>
              </a:lnSpc>
              <a:spcBef>
                <a:spcPts val="1176"/>
              </a:spcBef>
              <a:buClr>
                <a:schemeClr val="bg1"/>
              </a:buClr>
              <a:buNone/>
            </a:pPr>
            <a:r>
              <a:rPr lang="en-US" sz="2744" dirty="0">
                <a:solidFill>
                  <a:schemeClr val="tx1">
                    <a:lumMod val="20000"/>
                    <a:lumOff val="80000"/>
                  </a:schemeClr>
                </a:solidFill>
                <a:latin typeface="+mn-lt"/>
              </a:rPr>
              <a:t>Up to 32 CPU cores, 450 GB RAM, 6.5 TB local SSD</a:t>
            </a:r>
          </a:p>
          <a:p>
            <a:pPr marL="0" indent="0">
              <a:lnSpc>
                <a:spcPct val="100000"/>
              </a:lnSpc>
              <a:spcBef>
                <a:spcPts val="1176"/>
              </a:spcBef>
              <a:buClr>
                <a:schemeClr val="bg1"/>
              </a:buClr>
              <a:buNone/>
            </a:pPr>
            <a:r>
              <a:rPr lang="en-US" sz="2744" dirty="0">
                <a:solidFill>
                  <a:schemeClr val="tx1">
                    <a:lumMod val="20000"/>
                    <a:lumOff val="80000"/>
                  </a:schemeClr>
                </a:solidFill>
                <a:latin typeface="+mn-lt"/>
              </a:rPr>
              <a:t>Latest generation Intel processor</a:t>
            </a:r>
          </a:p>
        </p:txBody>
      </p:sp>
      <p:cxnSp>
        <p:nvCxnSpPr>
          <p:cNvPr id="4" name="Straight Connector 3"/>
          <p:cNvCxnSpPr/>
          <p:nvPr/>
        </p:nvCxnSpPr>
        <p:spPr>
          <a:xfrm>
            <a:off x="642582" y="3354317"/>
            <a:ext cx="54596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43226" y="987861"/>
            <a:ext cx="4390921" cy="5713613"/>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pic>
          <p:nvPicPr>
            <p:cNvPr id="18" name="Picture 17"/>
            <p:cNvPicPr>
              <a:picLocks noChangeAspect="1"/>
            </p:cNvPicPr>
            <p:nvPr/>
          </p:nvPicPr>
          <p:blipFill rotWithShape="1">
            <a:blip r:embed="rId4"/>
            <a:srcRect r="10643"/>
            <a:stretch/>
          </p:blipFill>
          <p:spPr>
            <a:xfrm>
              <a:off x="7515051" y="1478066"/>
              <a:ext cx="3663371" cy="2469407"/>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endParaRPr lang="en-US" sz="1764"/>
            </a:p>
          </p:txBody>
        </p:sp>
        <p:pic>
          <p:nvPicPr>
            <p:cNvPr id="26" name="Picture 25"/>
            <p:cNvPicPr>
              <a:picLocks noChangeAspect="1"/>
            </p:cNvPicPr>
            <p:nvPr/>
          </p:nvPicPr>
          <p:blipFill>
            <a:blip r:embed="rId5"/>
            <a:stretch>
              <a:fillRect/>
            </a:stretch>
          </p:blipFill>
          <p:spPr>
            <a:xfrm>
              <a:off x="7199561" y="1172781"/>
              <a:ext cx="4182165" cy="3848481"/>
            </a:xfrm>
            <a:prstGeom prst="rect">
              <a:avLst/>
            </a:prstGeom>
          </p:spPr>
        </p:pic>
      </p:grpSp>
      <p:sp>
        <p:nvSpPr>
          <p:cNvPr id="27" name="TextBox 26"/>
          <p:cNvSpPr txBox="1"/>
          <p:nvPr/>
        </p:nvSpPr>
        <p:spPr>
          <a:xfrm>
            <a:off x="8300601" y="1639598"/>
            <a:ext cx="1602626" cy="2162815"/>
          </a:xfrm>
          <a:prstGeom prst="rect">
            <a:avLst/>
          </a:prstGeom>
          <a:noFill/>
        </p:spPr>
        <p:txBody>
          <a:bodyPr wrap="square" lIns="179238" tIns="143391" rIns="179238" bIns="143391" rtlCol="0">
            <a:spAutoFit/>
          </a:bodyPr>
          <a:lstStyle/>
          <a:p>
            <a:pPr>
              <a:lnSpc>
                <a:spcPct val="90000"/>
              </a:lnSpc>
              <a:spcAft>
                <a:spcPts val="588"/>
              </a:spcAft>
            </a:pPr>
            <a:r>
              <a:rPr lang="en-US" sz="13524" b="1" dirty="0">
                <a:solidFill>
                  <a:schemeClr val="bg1"/>
                </a:solidFill>
              </a:rPr>
              <a:t>G</a:t>
            </a:r>
          </a:p>
        </p:txBody>
      </p:sp>
      <p:sp>
        <p:nvSpPr>
          <p:cNvPr id="28" name="Rectangle 27"/>
          <p:cNvSpPr/>
          <p:nvPr/>
        </p:nvSpPr>
        <p:spPr bwMode="auto">
          <a:xfrm>
            <a:off x="-1" y="1866"/>
            <a:ext cx="12188825" cy="6855241"/>
          </a:xfrm>
          <a:prstGeom prst="rect">
            <a:avLst/>
          </a:prstGeom>
          <a:solidFill>
            <a:srgbClr val="1D438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a:spcBef>
                <a:spcPts val="1176"/>
              </a:spcBef>
              <a:buClr>
                <a:schemeClr val="bg1"/>
              </a:buClr>
            </a:pPr>
            <a:r>
              <a:rPr lang="en-US" sz="7840" dirty="0">
                <a:solidFill>
                  <a:schemeClr val="bg1"/>
                </a:solidFill>
                <a:latin typeface="+mj-lt"/>
              </a:rPr>
              <a:t>Largest Virtual Machines </a:t>
            </a:r>
            <a:br>
              <a:rPr lang="en-US" sz="7840" dirty="0">
                <a:solidFill>
                  <a:schemeClr val="bg1"/>
                </a:solidFill>
                <a:latin typeface="+mj-lt"/>
              </a:rPr>
            </a:br>
            <a:r>
              <a:rPr lang="en-US" sz="7840" dirty="0">
                <a:solidFill>
                  <a:schemeClr val="bg1"/>
                </a:solidFill>
                <a:latin typeface="+mj-lt"/>
              </a:rPr>
              <a:t>in the public cloud</a:t>
            </a:r>
          </a:p>
        </p:txBody>
      </p:sp>
    </p:spTree>
    <p:extLst>
      <p:ext uri="{BB962C8B-B14F-4D97-AF65-F5344CB8AC3E}">
        <p14:creationId xmlns:p14="http://schemas.microsoft.com/office/powerpoint/2010/main" val="2627001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5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250"/>
                            </p:stCondLst>
                            <p:childTnLst>
                              <p:par>
                                <p:cTn id="19" presetID="10" presetClass="entr" presetSubtype="0" fill="hold" grpId="0" nodeType="after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7"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39"/>
            <a:ext cx="12174331" cy="6848061"/>
          </a:xfrm>
          <a:prstGeom prst="rect">
            <a:avLst/>
          </a:prstGeom>
        </p:spPr>
      </p:pic>
    </p:spTree>
    <p:extLst>
      <p:ext uri="{BB962C8B-B14F-4D97-AF65-F5344CB8AC3E}">
        <p14:creationId xmlns:p14="http://schemas.microsoft.com/office/powerpoint/2010/main" val="3572253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solidFill>
                  <a:schemeClr val="bg1"/>
                </a:solidFill>
              </a:rPr>
              <a:t>Application</a:t>
            </a:r>
            <a:br>
              <a:rPr lang="en-US" sz="4399" dirty="0">
                <a:solidFill>
                  <a:schemeClr val="bg1"/>
                </a:solidFill>
              </a:rPr>
            </a:br>
            <a:r>
              <a:rPr lang="en-US" sz="4399" dirty="0">
                <a:solidFill>
                  <a:schemeClr val="bg1"/>
                </a:solidFill>
              </a:rPr>
              <a:t>   building blocks</a:t>
            </a:r>
          </a:p>
        </p:txBody>
      </p:sp>
      <p:grpSp>
        <p:nvGrpSpPr>
          <p:cNvPr id="37" name="Group 36"/>
          <p:cNvGrpSpPr/>
          <p:nvPr/>
        </p:nvGrpSpPr>
        <p:grpSpPr>
          <a:xfrm>
            <a:off x="8057006" y="4327604"/>
            <a:ext cx="1896063" cy="1772180"/>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6115" y="2458239"/>
            <a:ext cx="1896063" cy="1772180"/>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p:grpSpPr>
        <p:sp>
          <p:nvSpPr>
            <p:cNvPr id="20" name="Rectangle 19"/>
            <p:cNvSpPr/>
            <p:nvPr/>
          </p:nvSpPr>
          <p:spPr bwMode="auto">
            <a:xfrm>
              <a:off x="5684616" y="24595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noFill/>
          </p:spPr>
        </p:pic>
      </p:grpSp>
      <p:grpSp>
        <p:nvGrpSpPr>
          <p:cNvPr id="41" name="Group 40"/>
          <p:cNvGrpSpPr/>
          <p:nvPr/>
        </p:nvGrpSpPr>
        <p:grpSpPr>
          <a:xfrm>
            <a:off x="6103125" y="599504"/>
            <a:ext cx="1896063" cy="1772180"/>
            <a:chOff x="6104715" y="598767"/>
            <a:chExt cx="1896557" cy="1772642"/>
          </a:xfrm>
        </p:grpSpPr>
        <p:sp>
          <p:nvSpPr>
            <p:cNvPr id="53" name="Rectangle 52"/>
            <p:cNvSpPr/>
            <p:nvPr/>
          </p:nvSpPr>
          <p:spPr bwMode="auto">
            <a:xfrm>
              <a:off x="6104715"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p:spPr>
        </p:pic>
      </p:grpSp>
      <p:grpSp>
        <p:nvGrpSpPr>
          <p:cNvPr id="39" name="Group 38"/>
          <p:cNvGrpSpPr/>
          <p:nvPr/>
        </p:nvGrpSpPr>
        <p:grpSpPr>
          <a:xfrm>
            <a:off x="4126439" y="599504"/>
            <a:ext cx="1896063" cy="1772180"/>
            <a:chOff x="4127514" y="598767"/>
            <a:chExt cx="1896557" cy="1772642"/>
          </a:xfrm>
        </p:grpSpPr>
        <p:sp>
          <p:nvSpPr>
            <p:cNvPr id="46" name="Rectangle 45"/>
            <p:cNvSpPr/>
            <p:nvPr/>
          </p:nvSpPr>
          <p:spPr bwMode="auto">
            <a:xfrm>
              <a:off x="41275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p:spPr>
        </p:pic>
      </p:grpSp>
      <p:grpSp>
        <p:nvGrpSpPr>
          <p:cNvPr id="44" name="Group 43"/>
          <p:cNvGrpSpPr/>
          <p:nvPr/>
        </p:nvGrpSpPr>
        <p:grpSpPr>
          <a:xfrm>
            <a:off x="6086218" y="4330110"/>
            <a:ext cx="1896063" cy="1772180"/>
            <a:chOff x="6087803" y="4330345"/>
            <a:chExt cx="1896557" cy="1772642"/>
          </a:xfrm>
        </p:grpSpPr>
        <p:sp>
          <p:nvSpPr>
            <p:cNvPr id="42" name="Rectangle 41"/>
            <p:cNvSpPr/>
            <p:nvPr/>
          </p:nvSpPr>
          <p:spPr bwMode="auto">
            <a:xfrm>
              <a:off x="6087803" y="4330345"/>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p:grpSpPr>
        <p:sp>
          <p:nvSpPr>
            <p:cNvPr id="50" name="Rectangle 49"/>
            <p:cNvSpPr/>
            <p:nvPr/>
          </p:nvSpPr>
          <p:spPr bwMode="auto">
            <a:xfrm>
              <a:off x="21503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25096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12253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8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normAutofit fontScale="90000"/>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48388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216219" cy="830997"/>
          </a:xfrm>
          <a:prstGeom prst="rect">
            <a:avLst/>
          </a:prstGeom>
        </p:spPr>
        <p:txBody>
          <a:bodyPr wrap="none">
            <a:spAutoFit/>
          </a:bodyPr>
          <a:lstStyle/>
          <a:p>
            <a:pPr>
              <a:spcBef>
                <a:spcPts val="1799"/>
              </a:spcBef>
            </a:pPr>
            <a:r>
              <a:rPr lang="en-US" sz="4800" dirty="0" smtClean="0">
                <a:solidFill>
                  <a:schemeClr val="bg1"/>
                </a:solidFill>
                <a:latin typeface="+mj-lt"/>
              </a:rPr>
              <a:t>Hosting Models</a:t>
            </a:r>
            <a:endParaRPr lang="en-US" sz="4800" dirty="0">
              <a:solidFill>
                <a:schemeClr val="bg1"/>
              </a:solidFill>
              <a:latin typeface="+mj-lt"/>
            </a:endParaRPr>
          </a:p>
        </p:txBody>
      </p:sp>
    </p:spTree>
    <p:extLst>
      <p:ext uri="{BB962C8B-B14F-4D97-AF65-F5344CB8AC3E}">
        <p14:creationId xmlns:p14="http://schemas.microsoft.com/office/powerpoint/2010/main" val="29345048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53204" y="991581"/>
            <a:ext cx="4164567"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SQL, SharePoint, BizTalk Images</a:t>
            </a:r>
          </a:p>
        </p:txBody>
      </p:sp>
      <p:sp>
        <p:nvSpPr>
          <p:cNvPr id="7" name="Content Placeholder 2"/>
          <p:cNvSpPr txBox="1">
            <a:spLocks/>
          </p:cNvSpPr>
          <p:nvPr/>
        </p:nvSpPr>
        <p:spPr>
          <a:xfrm>
            <a:off x="4772151" y="1340032"/>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Distributed Cache</a:t>
            </a:r>
          </a:p>
        </p:txBody>
      </p:sp>
      <p:sp>
        <p:nvSpPr>
          <p:cNvPr id="8" name="Content Placeholder 2"/>
          <p:cNvSpPr txBox="1">
            <a:spLocks/>
          </p:cNvSpPr>
          <p:nvPr/>
        </p:nvSpPr>
        <p:spPr>
          <a:xfrm>
            <a:off x="5990465" y="4758727"/>
            <a:ext cx="3152870" cy="489412"/>
          </a:xfrm>
          <a:prstGeom prst="rect">
            <a:avLst/>
          </a:prstGeom>
        </p:spPr>
        <p:txBody>
          <a:bodyPr vert="horz" lIns="91379" tIns="45690" rIns="91379" bIns="456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Queue Geo Replication</a:t>
            </a:r>
          </a:p>
        </p:txBody>
      </p:sp>
      <p:sp>
        <p:nvSpPr>
          <p:cNvPr id="9" name="Content Placeholder 2"/>
          <p:cNvSpPr txBox="1">
            <a:spLocks/>
          </p:cNvSpPr>
          <p:nvPr/>
        </p:nvSpPr>
        <p:spPr>
          <a:xfrm>
            <a:off x="103098" y="4647710"/>
            <a:ext cx="4527817"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Read-Only Secondary Storage</a:t>
            </a:r>
          </a:p>
        </p:txBody>
      </p:sp>
      <p:sp>
        <p:nvSpPr>
          <p:cNvPr id="12" name="Content Placeholder 2"/>
          <p:cNvSpPr txBox="1">
            <a:spLocks/>
          </p:cNvSpPr>
          <p:nvPr/>
        </p:nvSpPr>
        <p:spPr>
          <a:xfrm>
            <a:off x="4647195" y="4158299"/>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Delete Disks</a:t>
            </a:r>
          </a:p>
        </p:txBody>
      </p:sp>
      <p:sp>
        <p:nvSpPr>
          <p:cNvPr id="13" name="Content Placeholder 2"/>
          <p:cNvSpPr txBox="1">
            <a:spLocks/>
          </p:cNvSpPr>
          <p:nvPr/>
        </p:nvSpPr>
        <p:spPr>
          <a:xfrm>
            <a:off x="2614677" y="579832"/>
            <a:ext cx="3152870" cy="489412"/>
          </a:xfrm>
          <a:prstGeom prst="rect">
            <a:avLst/>
          </a:prstGeom>
        </p:spPr>
        <p:txBody>
          <a:bodyPr vert="horz" lIns="91379" tIns="45690" rIns="91379" bIns="456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Large Memory SKU</a:t>
            </a:r>
          </a:p>
        </p:txBody>
      </p:sp>
      <p:sp>
        <p:nvSpPr>
          <p:cNvPr id="14" name="Content Placeholder 2"/>
          <p:cNvSpPr txBox="1">
            <a:spLocks/>
          </p:cNvSpPr>
          <p:nvPr/>
        </p:nvSpPr>
        <p:spPr>
          <a:xfrm>
            <a:off x="8644603" y="3917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8" dirty="0">
                <a:solidFill>
                  <a:srgbClr val="BDD4DE"/>
                </a:solidFill>
              </a:rPr>
              <a:t>Tag Expressions</a:t>
            </a:r>
          </a:p>
        </p:txBody>
      </p:sp>
      <p:sp>
        <p:nvSpPr>
          <p:cNvPr id="16" name="Content Placeholder 2"/>
          <p:cNvSpPr txBox="1">
            <a:spLocks/>
          </p:cNvSpPr>
          <p:nvPr/>
        </p:nvSpPr>
        <p:spPr>
          <a:xfrm>
            <a:off x="2485123" y="1645496"/>
            <a:ext cx="3152274" cy="48862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Per Minute Billing</a:t>
            </a:r>
          </a:p>
        </p:txBody>
      </p:sp>
      <p:sp>
        <p:nvSpPr>
          <p:cNvPr id="17" name="Content Placeholder 2"/>
          <p:cNvSpPr txBox="1">
            <a:spLocks/>
          </p:cNvSpPr>
          <p:nvPr/>
        </p:nvSpPr>
        <p:spPr>
          <a:xfrm>
            <a:off x="6692446" y="381529"/>
            <a:ext cx="3152870" cy="489412"/>
          </a:xfrm>
          <a:prstGeom prst="rect">
            <a:avLst/>
          </a:prstGeom>
        </p:spPr>
        <p:txBody>
          <a:bodyPr vert="horz" lIns="91379" tIns="45690" rIns="91379" bIns="456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Stop without Billing</a:t>
            </a:r>
          </a:p>
        </p:txBody>
      </p:sp>
      <p:sp>
        <p:nvSpPr>
          <p:cNvPr id="18" name="Content Placeholder 2"/>
          <p:cNvSpPr txBox="1">
            <a:spLocks/>
          </p:cNvSpPr>
          <p:nvPr/>
        </p:nvSpPr>
        <p:spPr>
          <a:xfrm>
            <a:off x="245699" y="3519715"/>
            <a:ext cx="3263265" cy="762389"/>
          </a:xfrm>
          <a:prstGeom prst="rect">
            <a:avLst/>
          </a:prstGeom>
        </p:spPr>
        <p:txBody>
          <a:bodyPr vert="horz" lIns="91379" tIns="45690" rIns="91379" bIns="456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MSDN Dev/Test Integration</a:t>
            </a:r>
          </a:p>
        </p:txBody>
      </p:sp>
      <p:sp>
        <p:nvSpPr>
          <p:cNvPr id="19" name="Content Placeholder 2"/>
          <p:cNvSpPr txBox="1">
            <a:spLocks/>
          </p:cNvSpPr>
          <p:nvPr/>
        </p:nvSpPr>
        <p:spPr>
          <a:xfrm>
            <a:off x="1716835" y="33529"/>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Offline Operations</a:t>
            </a:r>
          </a:p>
        </p:txBody>
      </p:sp>
      <p:sp>
        <p:nvSpPr>
          <p:cNvPr id="20" name="Content Placeholder 2"/>
          <p:cNvSpPr txBox="1">
            <a:spLocks/>
          </p:cNvSpPr>
          <p:nvPr/>
        </p:nvSpPr>
        <p:spPr>
          <a:xfrm>
            <a:off x="3703237" y="446297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VIP ACLs</a:t>
            </a:r>
          </a:p>
        </p:txBody>
      </p:sp>
      <p:sp>
        <p:nvSpPr>
          <p:cNvPr id="21" name="Content Placeholder 2"/>
          <p:cNvSpPr txBox="1">
            <a:spLocks/>
          </p:cNvSpPr>
          <p:nvPr/>
        </p:nvSpPr>
        <p:spPr>
          <a:xfrm>
            <a:off x="3989807" y="437285"/>
            <a:ext cx="3152870" cy="489412"/>
          </a:xfrm>
          <a:prstGeom prst="rect">
            <a:avLst/>
          </a:prstGeom>
        </p:spPr>
        <p:txBody>
          <a:bodyPr vert="horz" lIns="91379" tIns="45690" rIns="91379" bIns="456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Site to Site Virtual Network</a:t>
            </a:r>
          </a:p>
        </p:txBody>
      </p:sp>
      <p:sp>
        <p:nvSpPr>
          <p:cNvPr id="22" name="Content Placeholder 2"/>
          <p:cNvSpPr txBox="1">
            <a:spLocks/>
          </p:cNvSpPr>
          <p:nvPr/>
        </p:nvSpPr>
        <p:spPr>
          <a:xfrm>
            <a:off x="5637396" y="446297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New VM Gallery</a:t>
            </a:r>
          </a:p>
        </p:txBody>
      </p:sp>
      <p:sp>
        <p:nvSpPr>
          <p:cNvPr id="23" name="Content Placeholder 2"/>
          <p:cNvSpPr txBox="1">
            <a:spLocks/>
          </p:cNvSpPr>
          <p:nvPr/>
        </p:nvSpPr>
        <p:spPr>
          <a:xfrm>
            <a:off x="3945479" y="5764766"/>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Point to Site</a:t>
            </a:r>
          </a:p>
        </p:txBody>
      </p:sp>
      <p:sp>
        <p:nvSpPr>
          <p:cNvPr id="24" name="Content Placeholder 2"/>
          <p:cNvSpPr txBox="1">
            <a:spLocks/>
          </p:cNvSpPr>
          <p:nvPr/>
        </p:nvSpPr>
        <p:spPr>
          <a:xfrm>
            <a:off x="8806584" y="568671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Software VPN</a:t>
            </a:r>
          </a:p>
        </p:txBody>
      </p:sp>
      <p:sp>
        <p:nvSpPr>
          <p:cNvPr id="25" name="Content Placeholder 2"/>
          <p:cNvSpPr txBox="1">
            <a:spLocks/>
          </p:cNvSpPr>
          <p:nvPr/>
        </p:nvSpPr>
        <p:spPr>
          <a:xfrm>
            <a:off x="4723364" y="1829444"/>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Android Support</a:t>
            </a:r>
          </a:p>
        </p:txBody>
      </p:sp>
      <p:sp>
        <p:nvSpPr>
          <p:cNvPr id="26" name="Content Placeholder 2"/>
          <p:cNvSpPr txBox="1">
            <a:spLocks/>
          </p:cNvSpPr>
          <p:nvPr/>
        </p:nvSpPr>
        <p:spPr>
          <a:xfrm>
            <a:off x="1774042" y="1979425"/>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HTML 5/CORS</a:t>
            </a:r>
          </a:p>
        </p:txBody>
      </p:sp>
      <p:sp>
        <p:nvSpPr>
          <p:cNvPr id="27" name="Content Placeholder 2"/>
          <p:cNvSpPr txBox="1">
            <a:spLocks/>
          </p:cNvSpPr>
          <p:nvPr/>
        </p:nvSpPr>
        <p:spPr>
          <a:xfrm>
            <a:off x="1239472" y="1372428"/>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Windows Phone Support</a:t>
            </a:r>
          </a:p>
        </p:txBody>
      </p:sp>
      <p:sp>
        <p:nvSpPr>
          <p:cNvPr id="28" name="Content Placeholder 2"/>
          <p:cNvSpPr txBox="1">
            <a:spLocks/>
          </p:cNvSpPr>
          <p:nvPr/>
        </p:nvSpPr>
        <p:spPr>
          <a:xfrm>
            <a:off x="358707" y="2324644"/>
            <a:ext cx="3152870" cy="489412"/>
          </a:xfrm>
          <a:prstGeom prst="rect">
            <a:avLst/>
          </a:prstGeom>
        </p:spPr>
        <p:txBody>
          <a:bodyPr vert="horz" lIns="91379" tIns="45690" rIns="91379" bIns="456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Custom Mobile API</a:t>
            </a:r>
          </a:p>
        </p:txBody>
      </p:sp>
      <p:sp>
        <p:nvSpPr>
          <p:cNvPr id="29" name="Content Placeholder 2"/>
          <p:cNvSpPr txBox="1">
            <a:spLocks/>
          </p:cNvSpPr>
          <p:nvPr/>
        </p:nvSpPr>
        <p:spPr>
          <a:xfrm>
            <a:off x="666976" y="4409595"/>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iOS Notification Support</a:t>
            </a:r>
          </a:p>
        </p:txBody>
      </p:sp>
      <p:sp>
        <p:nvSpPr>
          <p:cNvPr id="30" name="Content Placeholder 2"/>
          <p:cNvSpPr txBox="1">
            <a:spLocks/>
          </p:cNvSpPr>
          <p:nvPr/>
        </p:nvSpPr>
        <p:spPr>
          <a:xfrm>
            <a:off x="435775" y="5257065"/>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Git Source Control</a:t>
            </a:r>
          </a:p>
        </p:txBody>
      </p:sp>
      <p:sp>
        <p:nvSpPr>
          <p:cNvPr id="32" name="Content Placeholder 2"/>
          <p:cNvSpPr txBox="1">
            <a:spLocks/>
          </p:cNvSpPr>
          <p:nvPr/>
        </p:nvSpPr>
        <p:spPr>
          <a:xfrm>
            <a:off x="9598204" y="5366452"/>
            <a:ext cx="2428165" cy="652306"/>
          </a:xfrm>
          <a:prstGeom prst="rect">
            <a:avLst/>
          </a:prstGeom>
        </p:spPr>
        <p:txBody>
          <a:bodyPr vert="horz" lIns="91379" tIns="45690" rIns="91379" bIns="456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798" dirty="0">
                <a:solidFill>
                  <a:srgbClr val="BDD4DE"/>
                </a:solidFill>
              </a:rPr>
              <a:t>Windows 8 Notification Support</a:t>
            </a:r>
          </a:p>
        </p:txBody>
      </p:sp>
      <p:sp>
        <p:nvSpPr>
          <p:cNvPr id="34" name="Content Placeholder 2"/>
          <p:cNvSpPr txBox="1">
            <a:spLocks/>
          </p:cNvSpPr>
          <p:nvPr/>
        </p:nvSpPr>
        <p:spPr>
          <a:xfrm>
            <a:off x="8273398" y="1050764"/>
            <a:ext cx="3152870" cy="489412"/>
          </a:xfrm>
          <a:prstGeom prst="rect">
            <a:avLst/>
          </a:prstGeom>
        </p:spPr>
        <p:txBody>
          <a:bodyPr vert="horz" lIns="91379" tIns="45690" rIns="91379" bIns="456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Mercurial Deployment</a:t>
            </a:r>
          </a:p>
        </p:txBody>
      </p:sp>
      <p:sp>
        <p:nvSpPr>
          <p:cNvPr id="35" name="Content Placeholder 2"/>
          <p:cNvSpPr txBox="1">
            <a:spLocks/>
          </p:cNvSpPr>
          <p:nvPr/>
        </p:nvSpPr>
        <p:spPr>
          <a:xfrm>
            <a:off x="9234707" y="1562298"/>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Log Streaming</a:t>
            </a:r>
          </a:p>
        </p:txBody>
      </p:sp>
      <p:sp>
        <p:nvSpPr>
          <p:cNvPr id="36" name="Content Placeholder 2"/>
          <p:cNvSpPr txBox="1">
            <a:spLocks/>
          </p:cNvSpPr>
          <p:nvPr/>
        </p:nvSpPr>
        <p:spPr>
          <a:xfrm>
            <a:off x="7620852" y="221029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IP and SNI SSL</a:t>
            </a:r>
          </a:p>
        </p:txBody>
      </p:sp>
      <p:sp>
        <p:nvSpPr>
          <p:cNvPr id="37" name="Content Placeholder 2"/>
          <p:cNvSpPr txBox="1">
            <a:spLocks/>
          </p:cNvSpPr>
          <p:nvPr/>
        </p:nvSpPr>
        <p:spPr>
          <a:xfrm>
            <a:off x="9557310" y="2900499"/>
            <a:ext cx="2629065"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IP/DDOS Protection</a:t>
            </a:r>
          </a:p>
        </p:txBody>
      </p:sp>
      <p:sp>
        <p:nvSpPr>
          <p:cNvPr id="38" name="Content Placeholder 2"/>
          <p:cNvSpPr txBox="1">
            <a:spLocks/>
          </p:cNvSpPr>
          <p:nvPr/>
        </p:nvSpPr>
        <p:spPr>
          <a:xfrm>
            <a:off x="8000471" y="3489504"/>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http Logs to Storage</a:t>
            </a:r>
          </a:p>
        </p:txBody>
      </p:sp>
      <p:sp>
        <p:nvSpPr>
          <p:cNvPr id="39" name="Content Placeholder 2"/>
          <p:cNvSpPr txBox="1">
            <a:spLocks/>
          </p:cNvSpPr>
          <p:nvPr/>
        </p:nvSpPr>
        <p:spPr>
          <a:xfrm>
            <a:off x="7588048" y="4078588"/>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err="1">
                <a:solidFill>
                  <a:srgbClr val="BDD4DE"/>
                </a:solidFill>
              </a:rPr>
              <a:t>WebSockets</a:t>
            </a:r>
            <a:endParaRPr lang="en-US" sz="2798" dirty="0">
              <a:solidFill>
                <a:srgbClr val="BDD4DE"/>
              </a:solidFill>
            </a:endParaRPr>
          </a:p>
        </p:txBody>
      </p:sp>
      <p:sp>
        <p:nvSpPr>
          <p:cNvPr id="40" name="Content Placeholder 2"/>
          <p:cNvSpPr txBox="1">
            <a:spLocks/>
          </p:cNvSpPr>
          <p:nvPr/>
        </p:nvSpPr>
        <p:spPr>
          <a:xfrm>
            <a:off x="9350673" y="489798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New Relic</a:t>
            </a:r>
          </a:p>
        </p:txBody>
      </p:sp>
      <p:sp>
        <p:nvSpPr>
          <p:cNvPr id="41" name="Content Placeholder 2"/>
          <p:cNvSpPr txBox="1">
            <a:spLocks/>
          </p:cNvSpPr>
          <p:nvPr/>
        </p:nvSpPr>
        <p:spPr>
          <a:xfrm>
            <a:off x="6168118" y="3593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Remote Debug</a:t>
            </a:r>
          </a:p>
        </p:txBody>
      </p:sp>
      <p:sp>
        <p:nvSpPr>
          <p:cNvPr id="42" name="Content Placeholder 2"/>
          <p:cNvSpPr txBox="1">
            <a:spLocks/>
          </p:cNvSpPr>
          <p:nvPr/>
        </p:nvSpPr>
        <p:spPr>
          <a:xfrm>
            <a:off x="6165880" y="5846563"/>
            <a:ext cx="3055163"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VOD Streaming + Encoding</a:t>
            </a:r>
          </a:p>
        </p:txBody>
      </p:sp>
      <p:sp>
        <p:nvSpPr>
          <p:cNvPr id="43" name="Content Placeholder 2"/>
          <p:cNvSpPr txBox="1">
            <a:spLocks/>
          </p:cNvSpPr>
          <p:nvPr/>
        </p:nvSpPr>
        <p:spPr>
          <a:xfrm>
            <a:off x="2015430" y="5510951"/>
            <a:ext cx="2428165"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AD Management Portal</a:t>
            </a:r>
          </a:p>
        </p:txBody>
      </p:sp>
      <p:sp>
        <p:nvSpPr>
          <p:cNvPr id="44" name="Content Placeholder 2"/>
          <p:cNvSpPr txBox="1">
            <a:spLocks/>
          </p:cNvSpPr>
          <p:nvPr/>
        </p:nvSpPr>
        <p:spPr>
          <a:xfrm>
            <a:off x="7347029" y="5390115"/>
            <a:ext cx="2376589"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AD Directory Sync</a:t>
            </a:r>
          </a:p>
        </p:txBody>
      </p:sp>
      <p:sp>
        <p:nvSpPr>
          <p:cNvPr id="45" name="Content Placeholder 2"/>
          <p:cNvSpPr txBox="1">
            <a:spLocks/>
          </p:cNvSpPr>
          <p:nvPr/>
        </p:nvSpPr>
        <p:spPr>
          <a:xfrm>
            <a:off x="6961051" y="5046119"/>
            <a:ext cx="2428165"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8" dirty="0">
                <a:solidFill>
                  <a:srgbClr val="BDD4DE"/>
                </a:solidFill>
              </a:rPr>
              <a:t>Manage Azure in AD</a:t>
            </a:r>
          </a:p>
        </p:txBody>
      </p:sp>
      <p:sp>
        <p:nvSpPr>
          <p:cNvPr id="50" name="Content Placeholder 2"/>
          <p:cNvSpPr txBox="1">
            <a:spLocks/>
          </p:cNvSpPr>
          <p:nvPr/>
        </p:nvSpPr>
        <p:spPr>
          <a:xfrm>
            <a:off x="641008" y="5740271"/>
            <a:ext cx="3401550"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B2B/EDI and EAI Adapters </a:t>
            </a:r>
          </a:p>
        </p:txBody>
      </p:sp>
      <p:sp>
        <p:nvSpPr>
          <p:cNvPr id="51" name="Content Placeholder 2"/>
          <p:cNvSpPr txBox="1">
            <a:spLocks/>
          </p:cNvSpPr>
          <p:nvPr/>
        </p:nvSpPr>
        <p:spPr>
          <a:xfrm>
            <a:off x="5980956" y="6137596"/>
            <a:ext cx="2428165" cy="65230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solidFill>
                  <a:srgbClr val="BDD4DE"/>
                </a:solidFill>
              </a:rPr>
              <a:t>AutoScale</a:t>
            </a:r>
            <a:r>
              <a:rPr lang="en-US" sz="1600" dirty="0">
                <a:solidFill>
                  <a:srgbClr val="BDD4DE"/>
                </a:solidFill>
              </a:rPr>
              <a:t>/Monitoring</a:t>
            </a:r>
          </a:p>
        </p:txBody>
      </p:sp>
      <p:sp>
        <p:nvSpPr>
          <p:cNvPr id="54" name="Content Placeholder 2"/>
          <p:cNvSpPr txBox="1">
            <a:spLocks/>
          </p:cNvSpPr>
          <p:nvPr/>
        </p:nvSpPr>
        <p:spPr>
          <a:xfrm>
            <a:off x="2904374" y="4876218"/>
            <a:ext cx="3152870" cy="489412"/>
          </a:xfrm>
          <a:prstGeom prst="rect">
            <a:avLst/>
          </a:prstGeom>
        </p:spPr>
        <p:txBody>
          <a:bodyPr vert="horz" lIns="91379" tIns="45690" rIns="91379" bIns="456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Windows Server Backup</a:t>
            </a:r>
          </a:p>
        </p:txBody>
      </p:sp>
      <p:sp>
        <p:nvSpPr>
          <p:cNvPr id="55" name="Content Placeholder 2"/>
          <p:cNvSpPr txBox="1">
            <a:spLocks/>
          </p:cNvSpPr>
          <p:nvPr/>
        </p:nvSpPr>
        <p:spPr>
          <a:xfrm>
            <a:off x="39768" y="3176969"/>
            <a:ext cx="4374198" cy="395876"/>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8" dirty="0">
                <a:solidFill>
                  <a:srgbClr val="BDD4DE"/>
                </a:solidFill>
              </a:rPr>
              <a:t>Hyper-V Disaster Recovery Support</a:t>
            </a:r>
          </a:p>
        </p:txBody>
      </p:sp>
      <p:sp>
        <p:nvSpPr>
          <p:cNvPr id="56" name="Content Placeholder 2"/>
          <p:cNvSpPr txBox="1">
            <a:spLocks/>
          </p:cNvSpPr>
          <p:nvPr/>
        </p:nvSpPr>
        <p:spPr>
          <a:xfrm>
            <a:off x="7968720" y="2545231"/>
            <a:ext cx="3152870" cy="489412"/>
          </a:xfrm>
          <a:prstGeom prst="rect">
            <a:avLst/>
          </a:prstGeom>
        </p:spPr>
        <p:txBody>
          <a:bodyPr vert="horz" lIns="91379" tIns="45690" rIns="91379" bIns="456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http Logs to Storage</a:t>
            </a:r>
          </a:p>
        </p:txBody>
      </p:sp>
      <p:sp>
        <p:nvSpPr>
          <p:cNvPr id="57" name="Content Placeholder 2"/>
          <p:cNvSpPr txBox="1">
            <a:spLocks/>
          </p:cNvSpPr>
          <p:nvPr/>
        </p:nvSpPr>
        <p:spPr>
          <a:xfrm>
            <a:off x="7909434" y="6519548"/>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Import/Export Hard Drives</a:t>
            </a:r>
          </a:p>
        </p:txBody>
      </p:sp>
      <p:sp>
        <p:nvSpPr>
          <p:cNvPr id="58" name="Content Placeholder 2"/>
          <p:cNvSpPr txBox="1">
            <a:spLocks/>
          </p:cNvSpPr>
          <p:nvPr/>
        </p:nvSpPr>
        <p:spPr>
          <a:xfrm>
            <a:off x="4247663" y="5577013"/>
            <a:ext cx="3152870" cy="489412"/>
          </a:xfrm>
          <a:prstGeom prst="rect">
            <a:avLst/>
          </a:prstGeom>
        </p:spPr>
        <p:txBody>
          <a:bodyPr vert="horz" lIns="91379" tIns="45690" rIns="91379" bIns="456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CORS/JSON Storage Support</a:t>
            </a:r>
          </a:p>
        </p:txBody>
      </p:sp>
      <p:sp>
        <p:nvSpPr>
          <p:cNvPr id="59" name="Content Placeholder 2"/>
          <p:cNvSpPr txBox="1">
            <a:spLocks/>
          </p:cNvSpPr>
          <p:nvPr/>
        </p:nvSpPr>
        <p:spPr>
          <a:xfrm>
            <a:off x="2209776" y="4005960"/>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8" dirty="0">
                <a:solidFill>
                  <a:srgbClr val="BDD4DE"/>
                </a:solidFill>
              </a:rPr>
              <a:t>Storage Analytics</a:t>
            </a:r>
          </a:p>
        </p:txBody>
      </p:sp>
      <p:sp>
        <p:nvSpPr>
          <p:cNvPr id="60" name="Content Placeholder 2"/>
          <p:cNvSpPr txBox="1">
            <a:spLocks/>
          </p:cNvSpPr>
          <p:nvPr/>
        </p:nvSpPr>
        <p:spPr>
          <a:xfrm>
            <a:off x="2958694" y="6449469"/>
            <a:ext cx="4176297" cy="489412"/>
          </a:xfrm>
          <a:prstGeom prst="rect">
            <a:avLst/>
          </a:prstGeom>
        </p:spPr>
        <p:txBody>
          <a:bodyPr vert="horz" lIns="91379" tIns="45690" rIns="91379" bIns="456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Message Pump Programming Model</a:t>
            </a:r>
          </a:p>
        </p:txBody>
      </p:sp>
      <p:sp>
        <p:nvSpPr>
          <p:cNvPr id="61" name="Content Placeholder 2"/>
          <p:cNvSpPr txBox="1">
            <a:spLocks/>
          </p:cNvSpPr>
          <p:nvPr/>
        </p:nvSpPr>
        <p:spPr>
          <a:xfrm>
            <a:off x="9736795" y="4227541"/>
            <a:ext cx="2362176"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8" dirty="0">
                <a:solidFill>
                  <a:srgbClr val="BDD4DE"/>
                </a:solidFill>
              </a:rPr>
              <a:t>AMQP Support</a:t>
            </a:r>
          </a:p>
        </p:txBody>
      </p:sp>
      <p:sp>
        <p:nvSpPr>
          <p:cNvPr id="62" name="Content Placeholder 2"/>
          <p:cNvSpPr txBox="1">
            <a:spLocks/>
          </p:cNvSpPr>
          <p:nvPr/>
        </p:nvSpPr>
        <p:spPr>
          <a:xfrm>
            <a:off x="9035427" y="1385021"/>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Partitioned Queues/Topics</a:t>
            </a:r>
          </a:p>
        </p:txBody>
      </p:sp>
      <p:sp>
        <p:nvSpPr>
          <p:cNvPr id="63" name="Content Placeholder 2"/>
          <p:cNvSpPr txBox="1">
            <a:spLocks/>
          </p:cNvSpPr>
          <p:nvPr/>
        </p:nvSpPr>
        <p:spPr>
          <a:xfrm>
            <a:off x="5151961" y="959187"/>
            <a:ext cx="3152870" cy="489412"/>
          </a:xfrm>
          <a:prstGeom prst="rect">
            <a:avLst/>
          </a:prstGeom>
        </p:spPr>
        <p:txBody>
          <a:bodyPr vert="horz" lIns="91379" tIns="45690" rIns="91379" bIns="456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Cloud Services SDK 2.0</a:t>
            </a:r>
          </a:p>
        </p:txBody>
      </p:sp>
      <p:sp>
        <p:nvSpPr>
          <p:cNvPr id="64" name="Content Placeholder 2"/>
          <p:cNvSpPr txBox="1">
            <a:spLocks/>
          </p:cNvSpPr>
          <p:nvPr/>
        </p:nvSpPr>
        <p:spPr>
          <a:xfrm>
            <a:off x="6060608" y="1644710"/>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Dynamic Remote Desktop</a:t>
            </a:r>
          </a:p>
        </p:txBody>
      </p:sp>
      <p:sp>
        <p:nvSpPr>
          <p:cNvPr id="65" name="Content Placeholder 2"/>
          <p:cNvSpPr txBox="1">
            <a:spLocks/>
          </p:cNvSpPr>
          <p:nvPr/>
        </p:nvSpPr>
        <p:spPr>
          <a:xfrm>
            <a:off x="8896542" y="3863259"/>
            <a:ext cx="3152870" cy="489412"/>
          </a:xfrm>
          <a:prstGeom prst="rect">
            <a:avLst/>
          </a:prstGeom>
        </p:spPr>
        <p:txBody>
          <a:bodyPr vert="horz" lIns="91379" tIns="45690" rIns="91379" bIns="456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Dynamic Remote Desktop</a:t>
            </a:r>
          </a:p>
        </p:txBody>
      </p:sp>
      <p:sp>
        <p:nvSpPr>
          <p:cNvPr id="67" name="Content Placeholder 2"/>
          <p:cNvSpPr txBox="1">
            <a:spLocks/>
          </p:cNvSpPr>
          <p:nvPr/>
        </p:nvSpPr>
        <p:spPr>
          <a:xfrm>
            <a:off x="2282968" y="2533302"/>
            <a:ext cx="6891790" cy="2114551"/>
          </a:xfrm>
          <a:prstGeom prst="rect">
            <a:avLst/>
          </a:prstGeom>
        </p:spPr>
        <p:txBody>
          <a:bodyPr vert="horz" lIns="91379" tIns="45690" rIns="91379" bIns="456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6"/>
              </a:lnSpc>
              <a:buNone/>
            </a:pPr>
            <a:r>
              <a:rPr lang="en-US" sz="8795" dirty="0">
                <a:solidFill>
                  <a:srgbClr val="FFFFFF"/>
                </a:solidFill>
                <a:latin typeface="Segoe UI Light"/>
              </a:rPr>
              <a:t>Last 12</a:t>
            </a:r>
          </a:p>
        </p:txBody>
      </p:sp>
      <p:sp>
        <p:nvSpPr>
          <p:cNvPr id="66" name="Content Placeholder 2"/>
          <p:cNvSpPr txBox="1">
            <a:spLocks/>
          </p:cNvSpPr>
          <p:nvPr/>
        </p:nvSpPr>
        <p:spPr>
          <a:xfrm>
            <a:off x="9845315" y="397518"/>
            <a:ext cx="2288378" cy="47166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8" dirty="0" err="1">
                <a:solidFill>
                  <a:srgbClr val="BDD4DE"/>
                </a:solidFill>
              </a:rPr>
              <a:t>Xamarin</a:t>
            </a:r>
            <a:r>
              <a:rPr lang="en-US" sz="1798" dirty="0">
                <a:solidFill>
                  <a:srgbClr val="BDD4DE"/>
                </a:solidFill>
              </a:rPr>
              <a:t> integration</a:t>
            </a:r>
          </a:p>
        </p:txBody>
      </p:sp>
      <p:sp>
        <p:nvSpPr>
          <p:cNvPr id="75" name="Content Placeholder 2"/>
          <p:cNvSpPr txBox="1">
            <a:spLocks/>
          </p:cNvSpPr>
          <p:nvPr/>
        </p:nvSpPr>
        <p:spPr>
          <a:xfrm>
            <a:off x="3188211" y="941236"/>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err="1">
                <a:solidFill>
                  <a:srgbClr val="BDD4DE"/>
                </a:solidFill>
              </a:rPr>
              <a:t>HDInsight</a:t>
            </a:r>
            <a:endParaRPr lang="en-US" sz="2798" dirty="0">
              <a:solidFill>
                <a:srgbClr val="BDD4DE"/>
              </a:solidFill>
            </a:endParaRPr>
          </a:p>
        </p:txBody>
      </p:sp>
      <p:sp>
        <p:nvSpPr>
          <p:cNvPr id="78" name="Content Placeholder 2"/>
          <p:cNvSpPr txBox="1">
            <a:spLocks/>
          </p:cNvSpPr>
          <p:nvPr/>
        </p:nvSpPr>
        <p:spPr>
          <a:xfrm>
            <a:off x="2452" y="1677562"/>
            <a:ext cx="2969830" cy="488626"/>
          </a:xfrm>
          <a:prstGeom prst="rect">
            <a:avLst/>
          </a:prstGeom>
        </p:spPr>
        <p:txBody>
          <a:bodyPr vert="horz" lIns="91379" tIns="45690" rIns="91379" bIns="456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8" dirty="0" err="1">
                <a:solidFill>
                  <a:srgbClr val="BDD4DE"/>
                </a:solidFill>
              </a:rPr>
              <a:t>AutoScale</a:t>
            </a:r>
            <a:endParaRPr lang="en-US" sz="3598" dirty="0">
              <a:solidFill>
                <a:srgbClr val="BDD4DE"/>
              </a:solidFill>
            </a:endParaRPr>
          </a:p>
        </p:txBody>
      </p:sp>
      <p:sp>
        <p:nvSpPr>
          <p:cNvPr id="79" name="Content Placeholder 2"/>
          <p:cNvSpPr txBox="1">
            <a:spLocks/>
          </p:cNvSpPr>
          <p:nvPr/>
        </p:nvSpPr>
        <p:spPr>
          <a:xfrm>
            <a:off x="8209850" y="1905614"/>
            <a:ext cx="1921538" cy="488626"/>
          </a:xfrm>
          <a:prstGeom prst="rect">
            <a:avLst/>
          </a:prstGeom>
        </p:spPr>
        <p:txBody>
          <a:bodyPr vert="horz" lIns="91379" tIns="45690" rIns="91379" bIns="456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8" dirty="0">
                <a:solidFill>
                  <a:srgbClr val="BDD4DE"/>
                </a:solidFill>
              </a:rPr>
              <a:t>IaaS</a:t>
            </a:r>
          </a:p>
        </p:txBody>
      </p:sp>
      <p:sp>
        <p:nvSpPr>
          <p:cNvPr id="80" name="Content Placeholder 2"/>
          <p:cNvSpPr txBox="1">
            <a:spLocks/>
          </p:cNvSpPr>
          <p:nvPr/>
        </p:nvSpPr>
        <p:spPr>
          <a:xfrm>
            <a:off x="7867615" y="3083807"/>
            <a:ext cx="3821554" cy="548203"/>
          </a:xfrm>
          <a:prstGeom prst="rect">
            <a:avLst/>
          </a:prstGeom>
        </p:spPr>
        <p:txBody>
          <a:bodyPr vert="horz" lIns="91379" tIns="45690" rIns="91379" bIns="456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198" dirty="0">
                <a:solidFill>
                  <a:srgbClr val="BDD4DE"/>
                </a:solidFill>
              </a:rPr>
              <a:t>Multi-Factor </a:t>
            </a:r>
            <a:r>
              <a:rPr lang="en-US" sz="3198" dirty="0" err="1">
                <a:solidFill>
                  <a:srgbClr val="BDD4DE"/>
                </a:solidFill>
              </a:rPr>
              <a:t>Auth</a:t>
            </a:r>
            <a:endParaRPr lang="en-US" sz="3198" dirty="0">
              <a:solidFill>
                <a:srgbClr val="BDD4DE"/>
              </a:solidFill>
            </a:endParaRPr>
          </a:p>
        </p:txBody>
      </p:sp>
      <p:sp>
        <p:nvSpPr>
          <p:cNvPr id="81" name="Content Placeholder 2"/>
          <p:cNvSpPr txBox="1">
            <a:spLocks/>
          </p:cNvSpPr>
          <p:nvPr/>
        </p:nvSpPr>
        <p:spPr>
          <a:xfrm>
            <a:off x="9356135" y="2007674"/>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Active Directory</a:t>
            </a:r>
          </a:p>
        </p:txBody>
      </p:sp>
      <p:sp>
        <p:nvSpPr>
          <p:cNvPr id="82" name="Content Placeholder 2"/>
          <p:cNvSpPr txBox="1">
            <a:spLocks/>
          </p:cNvSpPr>
          <p:nvPr/>
        </p:nvSpPr>
        <p:spPr>
          <a:xfrm>
            <a:off x="305139" y="2825320"/>
            <a:ext cx="3152274" cy="488626"/>
          </a:xfrm>
          <a:prstGeom prst="rect">
            <a:avLst/>
          </a:prstGeom>
        </p:spPr>
        <p:txBody>
          <a:bodyPr vert="horz" lIns="91379" tIns="45690" rIns="91379" bIns="456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8" dirty="0">
                <a:solidFill>
                  <a:srgbClr val="BDD4DE"/>
                </a:solidFill>
              </a:rPr>
              <a:t>BizTalk Services</a:t>
            </a:r>
          </a:p>
        </p:txBody>
      </p:sp>
      <p:sp>
        <p:nvSpPr>
          <p:cNvPr id="83" name="Content Placeholder 2"/>
          <p:cNvSpPr txBox="1">
            <a:spLocks/>
          </p:cNvSpPr>
          <p:nvPr/>
        </p:nvSpPr>
        <p:spPr>
          <a:xfrm>
            <a:off x="148268" y="43147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Traffic Manager</a:t>
            </a:r>
          </a:p>
        </p:txBody>
      </p:sp>
      <p:sp>
        <p:nvSpPr>
          <p:cNvPr id="84" name="Content Placeholder 2"/>
          <p:cNvSpPr txBox="1">
            <a:spLocks/>
          </p:cNvSpPr>
          <p:nvPr/>
        </p:nvSpPr>
        <p:spPr>
          <a:xfrm>
            <a:off x="9101974" y="452273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err="1">
                <a:solidFill>
                  <a:srgbClr val="BDD4DE"/>
                </a:solidFill>
              </a:rPr>
              <a:t>PowerBI</a:t>
            </a:r>
            <a:endParaRPr lang="en-US" sz="2798" dirty="0">
              <a:solidFill>
                <a:srgbClr val="BDD4DE"/>
              </a:solidFill>
            </a:endParaRPr>
          </a:p>
        </p:txBody>
      </p:sp>
      <p:sp>
        <p:nvSpPr>
          <p:cNvPr id="85" name="Content Placeholder 2"/>
          <p:cNvSpPr txBox="1">
            <a:spLocks/>
          </p:cNvSpPr>
          <p:nvPr/>
        </p:nvSpPr>
        <p:spPr>
          <a:xfrm>
            <a:off x="346119" y="6080516"/>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Web Sites</a:t>
            </a:r>
          </a:p>
        </p:txBody>
      </p:sp>
      <p:sp>
        <p:nvSpPr>
          <p:cNvPr id="86" name="Content Placeholder 2"/>
          <p:cNvSpPr txBox="1">
            <a:spLocks/>
          </p:cNvSpPr>
          <p:nvPr/>
        </p:nvSpPr>
        <p:spPr>
          <a:xfrm>
            <a:off x="4221041" y="5111628"/>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Notification Hubs</a:t>
            </a:r>
          </a:p>
        </p:txBody>
      </p:sp>
      <p:sp>
        <p:nvSpPr>
          <p:cNvPr id="87" name="Content Placeholder 2"/>
          <p:cNvSpPr txBox="1">
            <a:spLocks/>
          </p:cNvSpPr>
          <p:nvPr/>
        </p:nvSpPr>
        <p:spPr>
          <a:xfrm>
            <a:off x="61812" y="4915946"/>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Mobile Services</a:t>
            </a:r>
          </a:p>
        </p:txBody>
      </p:sp>
      <p:sp>
        <p:nvSpPr>
          <p:cNvPr id="88" name="Content Placeholder 2"/>
          <p:cNvSpPr txBox="1">
            <a:spLocks/>
          </p:cNvSpPr>
          <p:nvPr/>
        </p:nvSpPr>
        <p:spPr>
          <a:xfrm>
            <a:off x="2673664" y="6069097"/>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Media Services</a:t>
            </a:r>
          </a:p>
        </p:txBody>
      </p:sp>
      <p:sp>
        <p:nvSpPr>
          <p:cNvPr id="89" name="Content Placeholder 2"/>
          <p:cNvSpPr txBox="1">
            <a:spLocks/>
          </p:cNvSpPr>
          <p:nvPr/>
        </p:nvSpPr>
        <p:spPr>
          <a:xfrm>
            <a:off x="6879887" y="115704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Scheduler</a:t>
            </a:r>
          </a:p>
        </p:txBody>
      </p:sp>
      <p:sp>
        <p:nvSpPr>
          <p:cNvPr id="90" name="Content Placeholder 2"/>
          <p:cNvSpPr txBox="1">
            <a:spLocks/>
          </p:cNvSpPr>
          <p:nvPr/>
        </p:nvSpPr>
        <p:spPr>
          <a:xfrm>
            <a:off x="9111262" y="6062533"/>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VS Online</a:t>
            </a:r>
          </a:p>
        </p:txBody>
      </p:sp>
      <p:sp>
        <p:nvSpPr>
          <p:cNvPr id="91" name="Content Placeholder 2"/>
          <p:cNvSpPr txBox="1">
            <a:spLocks/>
          </p:cNvSpPr>
          <p:nvPr/>
        </p:nvSpPr>
        <p:spPr>
          <a:xfrm>
            <a:off x="9079196" y="660631"/>
            <a:ext cx="3152870" cy="489412"/>
          </a:xfrm>
          <a:prstGeom prst="rect">
            <a:avLst/>
          </a:prstGeom>
        </p:spPr>
        <p:txBody>
          <a:bodyPr vert="horz" lIns="91379" tIns="45690" rIns="91379" bIns="456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8" dirty="0">
                <a:solidFill>
                  <a:srgbClr val="BDD4DE"/>
                </a:solidFill>
              </a:rPr>
              <a:t>Hyper-V Recovery</a:t>
            </a:r>
          </a:p>
        </p:txBody>
      </p:sp>
      <p:sp>
        <p:nvSpPr>
          <p:cNvPr id="68" name="Content Placeholder 2"/>
          <p:cNvSpPr txBox="1">
            <a:spLocks/>
          </p:cNvSpPr>
          <p:nvPr/>
        </p:nvSpPr>
        <p:spPr>
          <a:xfrm>
            <a:off x="3254755" y="3427705"/>
            <a:ext cx="5177039" cy="1182817"/>
          </a:xfrm>
          <a:prstGeom prst="rect">
            <a:avLst/>
          </a:prstGeom>
        </p:spPr>
        <p:txBody>
          <a:bodyPr vert="horz" lIns="91379" tIns="45690" rIns="91379" bIns="456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6"/>
              </a:lnSpc>
              <a:buNone/>
            </a:pPr>
            <a:r>
              <a:rPr lang="en-US" sz="8795" dirty="0">
                <a:solidFill>
                  <a:srgbClr val="FFFFFF"/>
                </a:solidFill>
                <a:latin typeface="Segoe UI Light"/>
              </a:rPr>
              <a:t>months</a:t>
            </a:r>
          </a:p>
        </p:txBody>
      </p:sp>
    </p:spTree>
    <p:extLst>
      <p:ext uri="{BB962C8B-B14F-4D97-AF65-F5344CB8AC3E}">
        <p14:creationId xmlns:p14="http://schemas.microsoft.com/office/powerpoint/2010/main" val="42122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750"/>
                                        <p:tgtEl>
                                          <p:spTgt spid="78">
                                            <p:txEl>
                                              <p:pRg st="0" end="0"/>
                                            </p:txEl>
                                          </p:spTgt>
                                        </p:tgtEl>
                                      </p:cBhvr>
                                    </p:animEffect>
                                  </p:childTnLst>
                                </p:cTn>
                              </p:par>
                              <p:par>
                                <p:cTn id="8" presetID="10" presetClass="entr" presetSubtype="0" fill="hold" grpId="0" nodeType="withEffect">
                                  <p:stCondLst>
                                    <p:cond delay="23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750"/>
                                        <p:tgtEl>
                                          <p:spTgt spid="7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750"/>
                                        <p:tgtEl>
                                          <p:spTgt spid="80"/>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750"/>
                                        <p:tgtEl>
                                          <p:spTgt spid="8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750"/>
                                        <p:tgtEl>
                                          <p:spTgt spid="82"/>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750"/>
                                        <p:tgtEl>
                                          <p:spTgt spid="8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750"/>
                                        <p:tgtEl>
                                          <p:spTgt spid="84"/>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750"/>
                                        <p:tgtEl>
                                          <p:spTgt spid="85"/>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750"/>
                                        <p:tgtEl>
                                          <p:spTgt spid="86"/>
                                        </p:tgtEl>
                                      </p:cBhvr>
                                    </p:animEffect>
                                  </p:childTnLst>
                                </p:cTn>
                              </p:par>
                              <p:par>
                                <p:cTn id="32" presetID="10" presetClass="entr" presetSubtype="0" fill="hold" grpId="0" nodeType="withEffect">
                                  <p:stCondLst>
                                    <p:cond delay="22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750"/>
                                        <p:tgtEl>
                                          <p:spTgt spid="87"/>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750"/>
                                        <p:tgtEl>
                                          <p:spTgt spid="88"/>
                                        </p:tgtEl>
                                      </p:cBhvr>
                                    </p:animEffect>
                                  </p:childTnLst>
                                </p:cTn>
                              </p:par>
                              <p:par>
                                <p:cTn id="38" presetID="10" presetClass="entr" presetSubtype="0" fill="hold" grpId="0" nodeType="withEffect">
                                  <p:stCondLst>
                                    <p:cond delay="280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750"/>
                                        <p:tgtEl>
                                          <p:spTgt spid="89"/>
                                        </p:tgtEl>
                                      </p:cBhvr>
                                    </p:animEffect>
                                  </p:childTnLst>
                                </p:cTn>
                              </p:par>
                              <p:par>
                                <p:cTn id="41" presetID="10" presetClass="entr" presetSubtype="0" fill="hold" grpId="0" nodeType="withEffect">
                                  <p:stCondLst>
                                    <p:cond delay="32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grpId="0" nodeType="withEffect">
                                  <p:stCondLst>
                                    <p:cond delay="35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750"/>
                                        <p:tgtEl>
                                          <p:spTgt spid="91"/>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500"/>
                                        <p:tgtEl>
                                          <p:spTgt spid="6"/>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500"/>
                                        <p:tgtEl>
                                          <p:spTgt spid="7"/>
                                        </p:tgtEl>
                                      </p:cBhvr>
                                    </p:animEffect>
                                  </p:childTnLst>
                                </p:cTn>
                              </p:par>
                              <p:par>
                                <p:cTn id="53" presetID="10" presetClass="entr" presetSubtype="0" fill="hold" grpId="0" nodeType="withEffect">
                                  <p:stCondLst>
                                    <p:cond delay="270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500"/>
                                        <p:tgtEl>
                                          <p:spTgt spid="8"/>
                                        </p:tgtEl>
                                      </p:cBhvr>
                                    </p:animEffect>
                                  </p:childTnLst>
                                </p:cTn>
                              </p:par>
                              <p:par>
                                <p:cTn id="56" presetID="10" presetClass="entr" presetSubtype="0" fill="hold" grpId="0" nodeType="withEffect">
                                  <p:stCondLst>
                                    <p:cond delay="3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500"/>
                                        <p:tgtEl>
                                          <p:spTgt spid="9"/>
                                        </p:tgtEl>
                                      </p:cBhvr>
                                    </p:animEffect>
                                  </p:childTnLst>
                                </p:cTn>
                              </p:par>
                              <p:par>
                                <p:cTn id="59" presetID="10" presetClass="entr" presetSubtype="0" fill="hold" grpId="0" nodeType="withEffect">
                                  <p:stCondLst>
                                    <p:cond delay="33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500"/>
                                        <p:tgtEl>
                                          <p:spTgt spid="12"/>
                                        </p:tgtEl>
                                      </p:cBhvr>
                                    </p:animEffect>
                                  </p:childTnLst>
                                </p:cTn>
                              </p:par>
                              <p:par>
                                <p:cTn id="62" presetID="10" presetClass="entr" presetSubtype="0" fill="hold" grpId="0" nodeType="withEffect">
                                  <p:stCondLst>
                                    <p:cond delay="28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500"/>
                                        <p:tgtEl>
                                          <p:spTgt spid="13"/>
                                        </p:tgtEl>
                                      </p:cBhvr>
                                    </p:animEffect>
                                  </p:childTnLst>
                                </p:cTn>
                              </p:par>
                              <p:par>
                                <p:cTn id="65" presetID="10" presetClass="entr" presetSubtype="0" fill="hold" grpId="0" nodeType="withEffect">
                                  <p:stCondLst>
                                    <p:cond delay="26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childTnLst>
                                </p:cTn>
                              </p:par>
                              <p:par>
                                <p:cTn id="68" presetID="10" presetClass="entr" presetSubtype="0" fill="hold" grpId="0" nodeType="withEffect">
                                  <p:stCondLst>
                                    <p:cond delay="22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childTnLst>
                                </p:cTn>
                              </p:par>
                              <p:par>
                                <p:cTn id="71" presetID="10" presetClass="entr" presetSubtype="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500"/>
                                        <p:tgtEl>
                                          <p:spTgt spid="17"/>
                                        </p:tgtEl>
                                      </p:cBhvr>
                                    </p:animEffect>
                                  </p:childTnLst>
                                </p:cTn>
                              </p:par>
                              <p:par>
                                <p:cTn id="74" presetID="10" presetClass="entr" presetSubtype="0" fill="hold" grpId="0" nodeType="withEffect">
                                  <p:stCondLst>
                                    <p:cond delay="28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500"/>
                                        <p:tgtEl>
                                          <p:spTgt spid="18"/>
                                        </p:tgtEl>
                                      </p:cBhvr>
                                    </p:animEffect>
                                  </p:childTnLst>
                                </p:cTn>
                              </p:par>
                              <p:par>
                                <p:cTn id="77" presetID="10" presetClass="entr" presetSubtype="0" fill="hold" grpId="0" nodeType="withEffect">
                                  <p:stCondLst>
                                    <p:cond delay="31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500"/>
                                        <p:tgtEl>
                                          <p:spTgt spid="19"/>
                                        </p:tgtEl>
                                      </p:cBhvr>
                                    </p:animEffect>
                                  </p:childTnLst>
                                </p:cTn>
                              </p:par>
                              <p:par>
                                <p:cTn id="80" presetID="10" presetClass="entr" presetSubtype="0" fill="hold" grpId="0" nodeType="withEffect">
                                  <p:stCondLst>
                                    <p:cond delay="35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500"/>
                                        <p:tgtEl>
                                          <p:spTgt spid="20"/>
                                        </p:tgtEl>
                                      </p:cBhvr>
                                    </p:animEffect>
                                  </p:childTnLst>
                                </p:cTn>
                              </p:par>
                              <p:par>
                                <p:cTn id="83" presetID="10" presetClass="entr" presetSubtype="0" fill="hold" grpId="0" nodeType="withEffect">
                                  <p:stCondLst>
                                    <p:cond delay="38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500"/>
                                        <p:tgtEl>
                                          <p:spTgt spid="21"/>
                                        </p:tgtEl>
                                      </p:cBhvr>
                                    </p:animEffect>
                                  </p:childTnLst>
                                </p:cTn>
                              </p:par>
                              <p:par>
                                <p:cTn id="86" presetID="10" presetClass="entr" presetSubtype="0" fill="hold" grpId="0" nodeType="withEffect">
                                  <p:stCondLst>
                                    <p:cond delay="420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500"/>
                                        <p:tgtEl>
                                          <p:spTgt spid="22"/>
                                        </p:tgtEl>
                                      </p:cBhvr>
                                    </p:animEffect>
                                  </p:childTnLst>
                                </p:cTn>
                              </p:par>
                              <p:par>
                                <p:cTn id="89" presetID="10" presetClass="entr" presetSubtype="0" fill="hold" grpId="0" nodeType="withEffect">
                                  <p:stCondLst>
                                    <p:cond delay="450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500"/>
                                        <p:tgtEl>
                                          <p:spTgt spid="23"/>
                                        </p:tgtEl>
                                      </p:cBhvr>
                                    </p:animEffect>
                                  </p:childTnLst>
                                </p:cTn>
                              </p:par>
                              <p:par>
                                <p:cTn id="92" presetID="10" presetClass="entr" presetSubtype="0" fill="hold" grpId="0" nodeType="withEffect">
                                  <p:stCondLst>
                                    <p:cond delay="480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1500"/>
                                        <p:tgtEl>
                                          <p:spTgt spid="24"/>
                                        </p:tgtEl>
                                      </p:cBhvr>
                                    </p:animEffect>
                                  </p:childTnLst>
                                </p:cTn>
                              </p:par>
                              <p:par>
                                <p:cTn id="95" presetID="10" presetClass="entr" presetSubtype="0" fill="hold" grpId="0" nodeType="withEffect">
                                  <p:stCondLst>
                                    <p:cond delay="530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500"/>
                                        <p:tgtEl>
                                          <p:spTgt spid="25"/>
                                        </p:tgtEl>
                                      </p:cBhvr>
                                    </p:animEffect>
                                  </p:childTnLst>
                                </p:cTn>
                              </p:par>
                              <p:par>
                                <p:cTn id="98" presetID="10" presetClass="entr" presetSubtype="0" fill="hold" grpId="0" nodeType="withEffect">
                                  <p:stCondLst>
                                    <p:cond delay="570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500"/>
                                        <p:tgtEl>
                                          <p:spTgt spid="26"/>
                                        </p:tgtEl>
                                      </p:cBhvr>
                                    </p:animEffect>
                                  </p:childTnLst>
                                </p:cTn>
                              </p:par>
                              <p:par>
                                <p:cTn id="101" presetID="10" presetClass="entr" presetSubtype="0" fill="hold" grpId="0" nodeType="withEffect">
                                  <p:stCondLst>
                                    <p:cond delay="61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500"/>
                                        <p:tgtEl>
                                          <p:spTgt spid="27"/>
                                        </p:tgtEl>
                                      </p:cBhvr>
                                    </p:animEffect>
                                  </p:childTnLst>
                                </p:cTn>
                              </p:par>
                              <p:par>
                                <p:cTn id="104" presetID="10" presetClass="entr" presetSubtype="0" fill="hold" grpId="0" nodeType="withEffect">
                                  <p:stCondLst>
                                    <p:cond delay="650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1500"/>
                                        <p:tgtEl>
                                          <p:spTgt spid="28"/>
                                        </p:tgtEl>
                                      </p:cBhvr>
                                    </p:animEffect>
                                  </p:childTnLst>
                                </p:cTn>
                              </p:par>
                              <p:par>
                                <p:cTn id="107" presetID="10" presetClass="entr" presetSubtype="0" fill="hold" grpId="0" nodeType="withEffect">
                                  <p:stCondLst>
                                    <p:cond delay="700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500"/>
                                        <p:tgtEl>
                                          <p:spTgt spid="29"/>
                                        </p:tgtEl>
                                      </p:cBhvr>
                                    </p:animEffect>
                                  </p:childTnLst>
                                </p:cTn>
                              </p:par>
                              <p:par>
                                <p:cTn id="110" presetID="10" presetClass="entr" presetSubtype="0" fill="hold" grpId="0" nodeType="withEffect">
                                  <p:stCondLst>
                                    <p:cond delay="730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500"/>
                                        <p:tgtEl>
                                          <p:spTgt spid="30"/>
                                        </p:tgtEl>
                                      </p:cBhvr>
                                    </p:animEffect>
                                  </p:childTnLst>
                                </p:cTn>
                              </p:par>
                              <p:par>
                                <p:cTn id="113" presetID="10" presetClass="entr" presetSubtype="0" fill="hold" grpId="0" nodeType="withEffect">
                                  <p:stCondLst>
                                    <p:cond delay="770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500"/>
                                        <p:tgtEl>
                                          <p:spTgt spid="32"/>
                                        </p:tgtEl>
                                      </p:cBhvr>
                                    </p:animEffect>
                                  </p:childTnLst>
                                </p:cTn>
                              </p:par>
                              <p:par>
                                <p:cTn id="116" presetID="10" presetClass="entr" presetSubtype="0" fill="hold" grpId="0" nodeType="withEffect">
                                  <p:stCondLst>
                                    <p:cond delay="830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500"/>
                                        <p:tgtEl>
                                          <p:spTgt spid="34"/>
                                        </p:tgtEl>
                                      </p:cBhvr>
                                    </p:animEffect>
                                  </p:childTnLst>
                                </p:cTn>
                              </p:par>
                              <p:par>
                                <p:cTn id="119" presetID="10" presetClass="entr" presetSubtype="0" fill="hold" grpId="0" nodeType="withEffect">
                                  <p:stCondLst>
                                    <p:cond delay="87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500"/>
                                        <p:tgtEl>
                                          <p:spTgt spid="35"/>
                                        </p:tgtEl>
                                      </p:cBhvr>
                                    </p:animEffect>
                                  </p:childTnLst>
                                </p:cTn>
                              </p:par>
                              <p:par>
                                <p:cTn id="122" presetID="10" presetClass="entr" presetSubtype="0" fill="hold" grpId="0" nodeType="withEffect">
                                  <p:stCondLst>
                                    <p:cond delay="900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1500"/>
                                        <p:tgtEl>
                                          <p:spTgt spid="36"/>
                                        </p:tgtEl>
                                      </p:cBhvr>
                                    </p:animEffect>
                                  </p:childTnLst>
                                </p:cTn>
                              </p:par>
                              <p:par>
                                <p:cTn id="125" presetID="10" presetClass="entr" presetSubtype="0" fill="hold" grpId="0" nodeType="withEffect">
                                  <p:stCondLst>
                                    <p:cond delay="850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500"/>
                                        <p:tgtEl>
                                          <p:spTgt spid="37"/>
                                        </p:tgtEl>
                                      </p:cBhvr>
                                    </p:animEffect>
                                  </p:childTnLst>
                                </p:cTn>
                              </p:par>
                              <p:par>
                                <p:cTn id="128" presetID="10" presetClass="entr" presetSubtype="0" fill="hold" grpId="0" nodeType="withEffect">
                                  <p:stCondLst>
                                    <p:cond delay="800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1500"/>
                                        <p:tgtEl>
                                          <p:spTgt spid="38"/>
                                        </p:tgtEl>
                                      </p:cBhvr>
                                    </p:animEffect>
                                  </p:childTnLst>
                                </p:cTn>
                              </p:par>
                              <p:par>
                                <p:cTn id="131" presetID="10" presetClass="entr" presetSubtype="0" fill="hold" grpId="0" nodeType="withEffect">
                                  <p:stCondLst>
                                    <p:cond delay="770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500"/>
                                        <p:tgtEl>
                                          <p:spTgt spid="39"/>
                                        </p:tgtEl>
                                      </p:cBhvr>
                                    </p:animEffect>
                                  </p:childTnLst>
                                </p:cTn>
                              </p:par>
                              <p:par>
                                <p:cTn id="134" presetID="10" presetClass="entr" presetSubtype="0" fill="hold" grpId="0" nodeType="withEffect">
                                  <p:stCondLst>
                                    <p:cond delay="7500"/>
                                  </p:stCondLst>
                                  <p:childTnLst>
                                    <p:set>
                                      <p:cBhvr>
                                        <p:cTn id="135" dur="1" fill="hold">
                                          <p:stCondLst>
                                            <p:cond delay="0"/>
                                          </p:stCondLst>
                                        </p:cTn>
                                        <p:tgtEl>
                                          <p:spTgt spid="40"/>
                                        </p:tgtEl>
                                        <p:attrNameLst>
                                          <p:attrName>style.visibility</p:attrName>
                                        </p:attrNameLst>
                                      </p:cBhvr>
                                      <p:to>
                                        <p:strVal val="visible"/>
                                      </p:to>
                                    </p:set>
                                    <p:animEffect transition="in" filter="fade">
                                      <p:cBhvr>
                                        <p:cTn id="136" dur="1500"/>
                                        <p:tgtEl>
                                          <p:spTgt spid="40"/>
                                        </p:tgtEl>
                                      </p:cBhvr>
                                    </p:animEffect>
                                  </p:childTnLst>
                                </p:cTn>
                              </p:par>
                              <p:par>
                                <p:cTn id="137" presetID="10" presetClass="entr" presetSubtype="0" fill="hold" grpId="0" nodeType="withEffect">
                                  <p:stCondLst>
                                    <p:cond delay="700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1500"/>
                                        <p:tgtEl>
                                          <p:spTgt spid="41"/>
                                        </p:tgtEl>
                                      </p:cBhvr>
                                    </p:animEffect>
                                  </p:childTnLst>
                                </p:cTn>
                              </p:par>
                              <p:par>
                                <p:cTn id="140" presetID="10" presetClass="entr" presetSubtype="0" fill="hold" grpId="0" nodeType="withEffect">
                                  <p:stCondLst>
                                    <p:cond delay="670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1500"/>
                                        <p:tgtEl>
                                          <p:spTgt spid="42"/>
                                        </p:tgtEl>
                                      </p:cBhvr>
                                    </p:animEffect>
                                  </p:childTnLst>
                                </p:cTn>
                              </p:par>
                              <p:par>
                                <p:cTn id="143" presetID="10" presetClass="entr" presetSubtype="0" fill="hold" grpId="0" nodeType="withEffect">
                                  <p:stCondLst>
                                    <p:cond delay="660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1500"/>
                                        <p:tgtEl>
                                          <p:spTgt spid="43"/>
                                        </p:tgtEl>
                                      </p:cBhvr>
                                    </p:animEffect>
                                  </p:childTnLst>
                                </p:cTn>
                              </p:par>
                              <p:par>
                                <p:cTn id="146" presetID="10" presetClass="entr" presetSubtype="0" fill="hold" grpId="0" nodeType="withEffect">
                                  <p:stCondLst>
                                    <p:cond delay="6300"/>
                                  </p:stCondLst>
                                  <p:childTnLst>
                                    <p:set>
                                      <p:cBhvr>
                                        <p:cTn id="147" dur="1" fill="hold">
                                          <p:stCondLst>
                                            <p:cond delay="0"/>
                                          </p:stCondLst>
                                        </p:cTn>
                                        <p:tgtEl>
                                          <p:spTgt spid="44"/>
                                        </p:tgtEl>
                                        <p:attrNameLst>
                                          <p:attrName>style.visibility</p:attrName>
                                        </p:attrNameLst>
                                      </p:cBhvr>
                                      <p:to>
                                        <p:strVal val="visible"/>
                                      </p:to>
                                    </p:set>
                                    <p:animEffect transition="in" filter="fade">
                                      <p:cBhvr>
                                        <p:cTn id="148" dur="1500"/>
                                        <p:tgtEl>
                                          <p:spTgt spid="44"/>
                                        </p:tgtEl>
                                      </p:cBhvr>
                                    </p:animEffect>
                                  </p:childTnLst>
                                </p:cTn>
                              </p:par>
                              <p:par>
                                <p:cTn id="149" presetID="10" presetClass="entr" presetSubtype="0" fill="hold" grpId="0" nodeType="withEffect">
                                  <p:stCondLst>
                                    <p:cond delay="590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1500"/>
                                        <p:tgtEl>
                                          <p:spTgt spid="45"/>
                                        </p:tgtEl>
                                      </p:cBhvr>
                                    </p:animEffect>
                                  </p:childTnLst>
                                </p:cTn>
                              </p:par>
                              <p:par>
                                <p:cTn id="152" presetID="10" presetClass="entr" presetSubtype="0" fill="hold" grpId="0" nodeType="withEffect">
                                  <p:stCondLst>
                                    <p:cond delay="550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1500"/>
                                        <p:tgtEl>
                                          <p:spTgt spid="50"/>
                                        </p:tgtEl>
                                      </p:cBhvr>
                                    </p:animEffect>
                                  </p:childTnLst>
                                </p:cTn>
                              </p:par>
                              <p:par>
                                <p:cTn id="155" presetID="10" presetClass="entr" presetSubtype="0" fill="hold" grpId="0" nodeType="withEffect">
                                  <p:stCondLst>
                                    <p:cond delay="530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500"/>
                                        <p:tgtEl>
                                          <p:spTgt spid="51"/>
                                        </p:tgtEl>
                                      </p:cBhvr>
                                    </p:animEffect>
                                  </p:childTnLst>
                                </p:cTn>
                              </p:par>
                              <p:par>
                                <p:cTn id="158" presetID="10" presetClass="entr" presetSubtype="0" fill="hold" grpId="0" nodeType="withEffect">
                                  <p:stCondLst>
                                    <p:cond delay="470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500"/>
                                        <p:tgtEl>
                                          <p:spTgt spid="54"/>
                                        </p:tgtEl>
                                      </p:cBhvr>
                                    </p:animEffect>
                                  </p:childTnLst>
                                </p:cTn>
                              </p:par>
                              <p:par>
                                <p:cTn id="161" presetID="10" presetClass="entr" presetSubtype="0" fill="hold" grpId="0" nodeType="withEffect">
                                  <p:stCondLst>
                                    <p:cond delay="430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500"/>
                                        <p:tgtEl>
                                          <p:spTgt spid="55"/>
                                        </p:tgtEl>
                                      </p:cBhvr>
                                    </p:animEffect>
                                  </p:childTnLst>
                                </p:cTn>
                              </p:par>
                              <p:par>
                                <p:cTn id="164" presetID="10" presetClass="entr" presetSubtype="0" fill="hold" grpId="0" nodeType="withEffect">
                                  <p:stCondLst>
                                    <p:cond delay="470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1500"/>
                                        <p:tgtEl>
                                          <p:spTgt spid="56"/>
                                        </p:tgtEl>
                                      </p:cBhvr>
                                    </p:animEffect>
                                  </p:childTnLst>
                                </p:cTn>
                              </p:par>
                              <p:par>
                                <p:cTn id="167" presetID="10" presetClass="entr" presetSubtype="0" fill="hold" grpId="0" nodeType="withEffect">
                                  <p:stCondLst>
                                    <p:cond delay="500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1500"/>
                                        <p:tgtEl>
                                          <p:spTgt spid="57"/>
                                        </p:tgtEl>
                                      </p:cBhvr>
                                    </p:animEffect>
                                  </p:childTnLst>
                                </p:cTn>
                              </p:par>
                              <p:par>
                                <p:cTn id="170" presetID="10" presetClass="entr" presetSubtype="0" fill="hold" grpId="0" nodeType="withEffect">
                                  <p:stCondLst>
                                    <p:cond delay="520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500"/>
                                        <p:tgtEl>
                                          <p:spTgt spid="58"/>
                                        </p:tgtEl>
                                      </p:cBhvr>
                                    </p:animEffect>
                                  </p:childTnLst>
                                </p:cTn>
                              </p:par>
                              <p:par>
                                <p:cTn id="173" presetID="10" presetClass="entr" presetSubtype="0" fill="hold" grpId="0" nodeType="withEffect">
                                  <p:stCondLst>
                                    <p:cond delay="550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500"/>
                                        <p:tgtEl>
                                          <p:spTgt spid="59"/>
                                        </p:tgtEl>
                                      </p:cBhvr>
                                    </p:animEffect>
                                  </p:childTnLst>
                                </p:cTn>
                              </p:par>
                              <p:par>
                                <p:cTn id="176" presetID="10" presetClass="entr" presetSubtype="0" fill="hold" grpId="0" nodeType="withEffect">
                                  <p:stCondLst>
                                    <p:cond delay="6000"/>
                                  </p:stCondLst>
                                  <p:childTnLst>
                                    <p:set>
                                      <p:cBhvr>
                                        <p:cTn id="177" dur="1" fill="hold">
                                          <p:stCondLst>
                                            <p:cond delay="0"/>
                                          </p:stCondLst>
                                        </p:cTn>
                                        <p:tgtEl>
                                          <p:spTgt spid="60"/>
                                        </p:tgtEl>
                                        <p:attrNameLst>
                                          <p:attrName>style.visibility</p:attrName>
                                        </p:attrNameLst>
                                      </p:cBhvr>
                                      <p:to>
                                        <p:strVal val="visible"/>
                                      </p:to>
                                    </p:set>
                                    <p:animEffect transition="in" filter="fade">
                                      <p:cBhvr>
                                        <p:cTn id="178" dur="1500"/>
                                        <p:tgtEl>
                                          <p:spTgt spid="60"/>
                                        </p:tgtEl>
                                      </p:cBhvr>
                                    </p:animEffect>
                                  </p:childTnLst>
                                </p:cTn>
                              </p:par>
                              <p:par>
                                <p:cTn id="179" presetID="10" presetClass="entr" presetSubtype="0" fill="hold" grpId="0" nodeType="withEffect">
                                  <p:stCondLst>
                                    <p:cond delay="630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1500"/>
                                        <p:tgtEl>
                                          <p:spTgt spid="61"/>
                                        </p:tgtEl>
                                      </p:cBhvr>
                                    </p:animEffect>
                                  </p:childTnLst>
                                </p:cTn>
                              </p:par>
                              <p:par>
                                <p:cTn id="182" presetID="10" presetClass="entr" presetSubtype="0" fill="hold" grpId="0" nodeType="withEffect">
                                  <p:stCondLst>
                                    <p:cond delay="6500"/>
                                  </p:stCondLst>
                                  <p:childTnLst>
                                    <p:set>
                                      <p:cBhvr>
                                        <p:cTn id="183" dur="1" fill="hold">
                                          <p:stCondLst>
                                            <p:cond delay="0"/>
                                          </p:stCondLst>
                                        </p:cTn>
                                        <p:tgtEl>
                                          <p:spTgt spid="62"/>
                                        </p:tgtEl>
                                        <p:attrNameLst>
                                          <p:attrName>style.visibility</p:attrName>
                                        </p:attrNameLst>
                                      </p:cBhvr>
                                      <p:to>
                                        <p:strVal val="visible"/>
                                      </p:to>
                                    </p:set>
                                    <p:animEffect transition="in" filter="fade">
                                      <p:cBhvr>
                                        <p:cTn id="184" dur="1500"/>
                                        <p:tgtEl>
                                          <p:spTgt spid="62"/>
                                        </p:tgtEl>
                                      </p:cBhvr>
                                    </p:animEffect>
                                  </p:childTnLst>
                                </p:cTn>
                              </p:par>
                              <p:par>
                                <p:cTn id="185" presetID="10" presetClass="entr" presetSubtype="0" fill="hold" grpId="0" nodeType="withEffect">
                                  <p:stCondLst>
                                    <p:cond delay="680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1500"/>
                                        <p:tgtEl>
                                          <p:spTgt spid="63"/>
                                        </p:tgtEl>
                                      </p:cBhvr>
                                    </p:animEffect>
                                  </p:childTnLst>
                                </p:cTn>
                              </p:par>
                              <p:par>
                                <p:cTn id="188" presetID="10" presetClass="entr" presetSubtype="0" fill="hold" grpId="0" nodeType="withEffect">
                                  <p:stCondLst>
                                    <p:cond delay="710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1500"/>
                                        <p:tgtEl>
                                          <p:spTgt spid="64"/>
                                        </p:tgtEl>
                                      </p:cBhvr>
                                    </p:animEffect>
                                  </p:childTnLst>
                                </p:cTn>
                              </p:par>
                              <p:par>
                                <p:cTn id="191" presetID="10" presetClass="entr" presetSubtype="0" fill="hold" grpId="0" nodeType="withEffect">
                                  <p:stCondLst>
                                    <p:cond delay="7500"/>
                                  </p:stCondLst>
                                  <p:childTnLst>
                                    <p:set>
                                      <p:cBhvr>
                                        <p:cTn id="192" dur="1" fill="hold">
                                          <p:stCondLst>
                                            <p:cond delay="0"/>
                                          </p:stCondLst>
                                        </p:cTn>
                                        <p:tgtEl>
                                          <p:spTgt spid="65"/>
                                        </p:tgtEl>
                                        <p:attrNameLst>
                                          <p:attrName>style.visibility</p:attrName>
                                        </p:attrNameLst>
                                      </p:cBhvr>
                                      <p:to>
                                        <p:strVal val="visible"/>
                                      </p:to>
                                    </p:set>
                                    <p:animEffect transition="in" filter="fade">
                                      <p:cBhvr>
                                        <p:cTn id="193" dur="1500"/>
                                        <p:tgtEl>
                                          <p:spTgt spid="65"/>
                                        </p:tgtEl>
                                      </p:cBhvr>
                                    </p:animEffect>
                                  </p:childTnLst>
                                </p:cTn>
                              </p:par>
                              <p:par>
                                <p:cTn id="194" presetID="10" presetClass="entr" presetSubtype="0" fill="hold" grpId="0" nodeType="withEffect">
                                  <p:stCondLst>
                                    <p:cond delay="7800"/>
                                  </p:stCondLst>
                                  <p:childTnLst>
                                    <p:set>
                                      <p:cBhvr>
                                        <p:cTn id="195" dur="1" fill="hold">
                                          <p:stCondLst>
                                            <p:cond delay="0"/>
                                          </p:stCondLst>
                                        </p:cTn>
                                        <p:tgtEl>
                                          <p:spTgt spid="66"/>
                                        </p:tgtEl>
                                        <p:attrNameLst>
                                          <p:attrName>style.visibility</p:attrName>
                                        </p:attrNameLst>
                                      </p:cBhvr>
                                      <p:to>
                                        <p:strVal val="visible"/>
                                      </p:to>
                                    </p:set>
                                    <p:animEffect transition="in" filter="fade">
                                      <p:cBhvr>
                                        <p:cTn id="196" dur="1500"/>
                                        <p:tgtEl>
                                          <p:spTgt spid="66"/>
                                        </p:tgtEl>
                                      </p:cBhvr>
                                    </p:animEffect>
                                  </p:childTnLst>
                                </p:cTn>
                              </p:par>
                              <p:par>
                                <p:cTn id="197" presetID="10" presetClass="entr" presetSubtype="0" fill="hold" grpId="0" nodeType="withEffect">
                                  <p:stCondLst>
                                    <p:cond delay="8200"/>
                                  </p:stCondLst>
                                  <p:childTnLst>
                                    <p:set>
                                      <p:cBhvr>
                                        <p:cTn id="198" dur="1" fill="hold">
                                          <p:stCondLst>
                                            <p:cond delay="0"/>
                                          </p:stCondLst>
                                        </p:cTn>
                                        <p:tgtEl>
                                          <p:spTgt spid="75"/>
                                        </p:tgtEl>
                                        <p:attrNameLst>
                                          <p:attrName>style.visibility</p:attrName>
                                        </p:attrNameLst>
                                      </p:cBhvr>
                                      <p:to>
                                        <p:strVal val="visible"/>
                                      </p:to>
                                    </p:set>
                                    <p:animEffect transition="in" filter="fade">
                                      <p:cBhvr>
                                        <p:cTn id="199" dur="1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2" grpId="0"/>
      <p:bldP spid="34" grpId="0"/>
      <p:bldP spid="35" grpId="0"/>
      <p:bldP spid="36" grpId="0"/>
      <p:bldP spid="37" grpId="0"/>
      <p:bldP spid="38" grpId="0"/>
      <p:bldP spid="39" grpId="0"/>
      <p:bldP spid="40" grpId="0"/>
      <p:bldP spid="41" grpId="0"/>
      <p:bldP spid="42" grpId="0"/>
      <p:bldP spid="43" grpId="0"/>
      <p:bldP spid="44" grpId="0"/>
      <p:bldP spid="45" grpId="0"/>
      <p:bldP spid="50" grpId="0"/>
      <p:bldP spid="51" grpId="0"/>
      <p:bldP spid="54" grpId="0"/>
      <p:bldP spid="55" grpId="0"/>
      <p:bldP spid="56" grpId="0"/>
      <p:bldP spid="57" grpId="0"/>
      <p:bldP spid="58" grpId="0"/>
      <p:bldP spid="59" grpId="0"/>
      <p:bldP spid="60" grpId="0"/>
      <p:bldP spid="61" grpId="0"/>
      <p:bldP spid="62" grpId="0"/>
      <p:bldP spid="63" grpId="0"/>
      <p:bldP spid="64" grpId="0"/>
      <p:bldP spid="65" grpId="0"/>
      <p:bldP spid="66" grpId="0"/>
      <p:bldP spid="75" grpId="0"/>
      <p:bldP spid="78" grpId="0" build="p"/>
      <p:bldP spid="79" grpId="0"/>
      <p:bldP spid="80" grpId="0"/>
      <p:bldP spid="81" grpId="0"/>
      <p:bldP spid="82" grpId="0"/>
      <p:bldP spid="83" grpId="0"/>
      <p:bldP spid="84" grpId="0"/>
      <p:bldP spid="85" grpId="0"/>
      <p:bldP spid="86" grpId="0"/>
      <p:bldP spid="87" grpId="0"/>
      <p:bldP spid="88" grpId="0"/>
      <p:bldP spid="89" grpId="0"/>
      <p:bldP spid="90"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66" y="920005"/>
            <a:ext cx="9500452" cy="5293962"/>
          </a:xfrm>
          <a:prstGeom prst="rect">
            <a:avLst/>
          </a:prstGeom>
        </p:spPr>
      </p:pic>
      <p:sp>
        <p:nvSpPr>
          <p:cNvPr id="1238" name="Title 3"/>
          <p:cNvSpPr txBox="1">
            <a:spLocks/>
          </p:cNvSpPr>
          <p:nvPr/>
        </p:nvSpPr>
        <p:spPr>
          <a:xfrm>
            <a:off x="559845" y="4099471"/>
            <a:ext cx="2709360" cy="743407"/>
          </a:xfrm>
          <a:prstGeom prst="rect">
            <a:avLst/>
          </a:prstGeom>
        </p:spPr>
        <p:txBody>
          <a:bodyPr vert="horz" wrap="square" lIns="146207" tIns="91379" rIns="146207" bIns="91379"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292" dirty="0">
                <a:solidFill>
                  <a:srgbClr val="FFFFFF"/>
                </a:solidFill>
                <a:ea typeface="メイリオ" pitchFamily="50" charset="-128"/>
                <a:cs typeface="Segoe UI Light" panose="020B0502040204020203" pitchFamily="34" charset="0"/>
              </a:rPr>
              <a:t>Azure footprint</a:t>
            </a:r>
            <a:endParaRPr sz="5292" dirty="0">
              <a:solidFill>
                <a:srgbClr val="FFFFFF"/>
              </a:solidFill>
              <a:ea typeface="メイリオ" pitchFamily="50" charset="-128"/>
              <a:cs typeface="Segoe UI Light" panose="020B0502040204020203" pitchFamily="34" charset="0"/>
            </a:endParaRPr>
          </a:p>
        </p:txBody>
      </p:sp>
      <p:sp>
        <p:nvSpPr>
          <p:cNvPr id="2456" name="Oval 2455"/>
          <p:cNvSpPr/>
          <p:nvPr/>
        </p:nvSpPr>
        <p:spPr bwMode="auto">
          <a:xfrm>
            <a:off x="2353106" y="2493954"/>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pPr>
            <a:endParaRPr lang="en-US" sz="2397" kern="0" dirty="0">
              <a:solidFill>
                <a:srgbClr val="FFFFFF"/>
              </a:solidFill>
            </a:endParaRPr>
          </a:p>
        </p:txBody>
      </p:sp>
      <p:sp>
        <p:nvSpPr>
          <p:cNvPr id="2457" name="Oval 2456"/>
          <p:cNvSpPr/>
          <p:nvPr/>
        </p:nvSpPr>
        <p:spPr bwMode="auto">
          <a:xfrm>
            <a:off x="3348676" y="2214521"/>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197" kern="0" dirty="0">
              <a:gradFill>
                <a:gsLst>
                  <a:gs pos="0">
                    <a:srgbClr val="FFFFFF"/>
                  </a:gs>
                  <a:gs pos="100000">
                    <a:srgbClr val="FFFFFF"/>
                  </a:gs>
                </a:gsLst>
                <a:lin ang="5400000" scaled="0"/>
              </a:gradFill>
            </a:endParaRPr>
          </a:p>
        </p:txBody>
      </p:sp>
      <p:sp>
        <p:nvSpPr>
          <p:cNvPr id="2458" name="Oval 2457"/>
          <p:cNvSpPr/>
          <p:nvPr/>
        </p:nvSpPr>
        <p:spPr bwMode="auto">
          <a:xfrm>
            <a:off x="2817078" y="2881830"/>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197" kern="0" dirty="0">
              <a:gradFill>
                <a:gsLst>
                  <a:gs pos="0">
                    <a:srgbClr val="FFFFFF"/>
                  </a:gs>
                  <a:gs pos="100000">
                    <a:srgbClr val="FFFFFF"/>
                  </a:gs>
                </a:gsLst>
                <a:lin ang="5400000" scaled="0"/>
              </a:gradFill>
            </a:endParaRPr>
          </a:p>
        </p:txBody>
      </p:sp>
      <p:sp>
        <p:nvSpPr>
          <p:cNvPr id="2459" name="Oval 2458"/>
          <p:cNvSpPr/>
          <p:nvPr/>
        </p:nvSpPr>
        <p:spPr bwMode="auto">
          <a:xfrm>
            <a:off x="5803546" y="2068018"/>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197" kern="0" dirty="0">
              <a:gradFill>
                <a:gsLst>
                  <a:gs pos="0">
                    <a:srgbClr val="FFFFFF"/>
                  </a:gs>
                  <a:gs pos="100000">
                    <a:srgbClr val="FFFFFF"/>
                  </a:gs>
                </a:gsLst>
                <a:lin ang="5400000" scaled="0"/>
              </a:gradFill>
            </a:endParaRPr>
          </a:p>
        </p:txBody>
      </p:sp>
      <p:sp>
        <p:nvSpPr>
          <p:cNvPr id="2460" name="Oval 2459"/>
          <p:cNvSpPr/>
          <p:nvPr/>
        </p:nvSpPr>
        <p:spPr bwMode="auto">
          <a:xfrm>
            <a:off x="5409941" y="2040469"/>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197" kern="0" dirty="0">
              <a:gradFill>
                <a:gsLst>
                  <a:gs pos="0">
                    <a:srgbClr val="FFFFFF"/>
                  </a:gs>
                  <a:gs pos="100000">
                    <a:srgbClr val="FFFFFF"/>
                  </a:gs>
                </a:gsLst>
                <a:lin ang="5400000" scaled="0"/>
              </a:gradFill>
            </a:endParaRPr>
          </a:p>
        </p:txBody>
      </p:sp>
      <p:sp>
        <p:nvSpPr>
          <p:cNvPr id="2461" name="Oval 2460"/>
          <p:cNvSpPr/>
          <p:nvPr/>
        </p:nvSpPr>
        <p:spPr bwMode="auto">
          <a:xfrm>
            <a:off x="8831951" y="3116868"/>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2" name="Oval 2461"/>
          <p:cNvSpPr/>
          <p:nvPr/>
        </p:nvSpPr>
        <p:spPr bwMode="auto">
          <a:xfrm>
            <a:off x="8347192" y="3934650"/>
            <a:ext cx="539753" cy="543394"/>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3" name="Oval 2462"/>
          <p:cNvSpPr/>
          <p:nvPr/>
        </p:nvSpPr>
        <p:spPr bwMode="auto">
          <a:xfrm>
            <a:off x="9407756" y="4662283"/>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4" name="Oval 2463"/>
          <p:cNvSpPr/>
          <p:nvPr/>
        </p:nvSpPr>
        <p:spPr bwMode="auto">
          <a:xfrm>
            <a:off x="9560222" y="5193986"/>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5" name="Oval 2464"/>
          <p:cNvSpPr/>
          <p:nvPr/>
        </p:nvSpPr>
        <p:spPr bwMode="auto">
          <a:xfrm>
            <a:off x="9375891" y="2722607"/>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6" name="Oval 2465"/>
          <p:cNvSpPr/>
          <p:nvPr/>
        </p:nvSpPr>
        <p:spPr bwMode="auto">
          <a:xfrm>
            <a:off x="9375891" y="2474426"/>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7" name="Oval 2466"/>
          <p:cNvSpPr/>
          <p:nvPr/>
        </p:nvSpPr>
        <p:spPr bwMode="auto">
          <a:xfrm>
            <a:off x="8714070" y="2242237"/>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8" name="Oval 2467"/>
          <p:cNvSpPr/>
          <p:nvPr/>
        </p:nvSpPr>
        <p:spPr bwMode="auto">
          <a:xfrm>
            <a:off x="8471633" y="2908180"/>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69" name="Oval 2468"/>
          <p:cNvSpPr/>
          <p:nvPr/>
        </p:nvSpPr>
        <p:spPr bwMode="auto">
          <a:xfrm>
            <a:off x="3269205" y="2607702"/>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70" name="Oval 2469"/>
          <p:cNvSpPr/>
          <p:nvPr/>
        </p:nvSpPr>
        <p:spPr bwMode="auto">
          <a:xfrm>
            <a:off x="3746697" y="2474426"/>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71" name="Oval 2470"/>
          <p:cNvSpPr/>
          <p:nvPr/>
        </p:nvSpPr>
        <p:spPr bwMode="auto">
          <a:xfrm>
            <a:off x="4491873" y="4429811"/>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1237" name="Oval 1236"/>
          <p:cNvSpPr/>
          <p:nvPr/>
        </p:nvSpPr>
        <p:spPr bwMode="auto">
          <a:xfrm>
            <a:off x="3555714" y="2614985"/>
            <a:ext cx="539755" cy="543398"/>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014" fontAlgn="base">
              <a:spcBef>
                <a:spcPct val="0"/>
              </a:spcBef>
              <a:spcAft>
                <a:spcPct val="0"/>
              </a:spcAft>
              <a:defRPr/>
            </a:pPr>
            <a:endParaRPr lang="en-US" sz="2397" kern="0" dirty="0">
              <a:solidFill>
                <a:srgbClr val="FFFFFF"/>
              </a:solidFill>
            </a:endParaRPr>
          </a:p>
        </p:txBody>
      </p:sp>
      <p:sp>
        <p:nvSpPr>
          <p:cNvPr id="2455" name="Oval 2454"/>
          <p:cNvSpPr/>
          <p:nvPr/>
        </p:nvSpPr>
        <p:spPr bwMode="auto">
          <a:xfrm>
            <a:off x="3055514" y="2242694"/>
            <a:ext cx="539755" cy="543398"/>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014" fontAlgn="base">
              <a:spcBef>
                <a:spcPct val="0"/>
              </a:spcBef>
              <a:spcAft>
                <a:spcPct val="0"/>
              </a:spcAft>
              <a:defRPr/>
            </a:pPr>
            <a:endParaRPr lang="en-US" sz="2397" kern="0" dirty="0">
              <a:solidFill>
                <a:srgbClr val="FFFFFF"/>
              </a:solidFill>
            </a:endParaRPr>
          </a:p>
        </p:txBody>
      </p:sp>
      <p:sp>
        <p:nvSpPr>
          <p:cNvPr id="2476" name="Oval 2475"/>
          <p:cNvSpPr/>
          <p:nvPr/>
        </p:nvSpPr>
        <p:spPr bwMode="auto">
          <a:xfrm>
            <a:off x="7433086" y="3413388"/>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77" name="Oval 2476"/>
          <p:cNvSpPr/>
          <p:nvPr/>
        </p:nvSpPr>
        <p:spPr bwMode="auto">
          <a:xfrm>
            <a:off x="7781219" y="3426211"/>
            <a:ext cx="539755" cy="54339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38" tIns="45669" rIns="91338" bIns="45669" numCol="1" rtlCol="0" anchor="ctr" anchorCtr="0" compatLnSpc="1">
            <a:prstTxWarp prst="textNoShape">
              <a:avLst/>
            </a:prstTxWarp>
          </a:bodyPr>
          <a:lstStyle/>
          <a:p>
            <a:pPr algn="ctr" defTabSz="913014" fontAlgn="base">
              <a:spcBef>
                <a:spcPct val="0"/>
              </a:spcBef>
              <a:spcAft>
                <a:spcPct val="0"/>
              </a:spcAft>
              <a:defRPr/>
            </a:pPr>
            <a:endParaRPr lang="en-US" sz="2397" kern="0" dirty="0">
              <a:solidFill>
                <a:srgbClr val="FFFFFF"/>
              </a:solidFill>
            </a:endParaRPr>
          </a:p>
        </p:txBody>
      </p:sp>
      <p:sp>
        <p:nvSpPr>
          <p:cNvPr id="24" name="TextBox 23"/>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19 </a:t>
            </a:r>
            <a:r>
              <a:rPr lang="en-US" sz="3599" dirty="0">
                <a:solidFill>
                  <a:schemeClr val="bg1"/>
                </a:solidFill>
                <a:latin typeface="Segoe UI Light" panose="020B0502040204020203" pitchFamily="34" charset="0"/>
                <a:cs typeface="Segoe UI Light" panose="020B0502040204020203" pitchFamily="34" charset="0"/>
              </a:rPr>
              <a:t>regions worldwide in 2014</a:t>
            </a:r>
          </a:p>
        </p:txBody>
      </p:sp>
    </p:spTree>
    <p:extLst>
      <p:ext uri="{BB962C8B-B14F-4D97-AF65-F5344CB8AC3E}">
        <p14:creationId xmlns:p14="http://schemas.microsoft.com/office/powerpoint/2010/main" val="27556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238"/>
                                        </p:tgtEl>
                                        <p:attrNameLst>
                                          <p:attrName>style.visibility</p:attrName>
                                        </p:attrNameLst>
                                      </p:cBhvr>
                                      <p:to>
                                        <p:strVal val="visible"/>
                                      </p:to>
                                    </p:set>
                                    <p:animEffect transition="in" filter="fade">
                                      <p:cBhvr>
                                        <p:cTn id="12" dur="750"/>
                                        <p:tgtEl>
                                          <p:spTgt spid="1238"/>
                                        </p:tgtEl>
                                      </p:cBhvr>
                                    </p:animEffect>
                                  </p:childTnLst>
                                </p:cTn>
                              </p:par>
                              <p:par>
                                <p:cTn id="13" presetID="10" presetClass="entr" presetSubtype="0" fill="hold" grpId="0" nodeType="withEffect">
                                  <p:stCondLst>
                                    <p:cond delay="1250"/>
                                  </p:stCondLst>
                                  <p:childTnLst>
                                    <p:set>
                                      <p:cBhvr>
                                        <p:cTn id="14" dur="1" fill="hold">
                                          <p:stCondLst>
                                            <p:cond delay="0"/>
                                          </p:stCondLst>
                                        </p:cTn>
                                        <p:tgtEl>
                                          <p:spTgt spid="2456"/>
                                        </p:tgtEl>
                                        <p:attrNameLst>
                                          <p:attrName>style.visibility</p:attrName>
                                        </p:attrNameLst>
                                      </p:cBhvr>
                                      <p:to>
                                        <p:strVal val="visible"/>
                                      </p:to>
                                    </p:set>
                                    <p:animEffect transition="in" filter="fade">
                                      <p:cBhvr>
                                        <p:cTn id="15" dur="250"/>
                                        <p:tgtEl>
                                          <p:spTgt spid="2456"/>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457"/>
                                        </p:tgtEl>
                                        <p:attrNameLst>
                                          <p:attrName>style.visibility</p:attrName>
                                        </p:attrNameLst>
                                      </p:cBhvr>
                                      <p:to>
                                        <p:strVal val="visible"/>
                                      </p:to>
                                    </p:set>
                                    <p:animEffect transition="in" filter="fade">
                                      <p:cBhvr>
                                        <p:cTn id="18" dur="250"/>
                                        <p:tgtEl>
                                          <p:spTgt spid="2457"/>
                                        </p:tgtEl>
                                      </p:cBhvr>
                                    </p:animEffect>
                                  </p:childTnLst>
                                </p:cTn>
                              </p:par>
                              <p:par>
                                <p:cTn id="19" presetID="10" presetClass="entr" presetSubtype="0" fill="hold" grpId="0" nodeType="withEffect">
                                  <p:stCondLst>
                                    <p:cond delay="1350"/>
                                  </p:stCondLst>
                                  <p:childTnLst>
                                    <p:set>
                                      <p:cBhvr>
                                        <p:cTn id="20" dur="1" fill="hold">
                                          <p:stCondLst>
                                            <p:cond delay="0"/>
                                          </p:stCondLst>
                                        </p:cTn>
                                        <p:tgtEl>
                                          <p:spTgt spid="2458"/>
                                        </p:tgtEl>
                                        <p:attrNameLst>
                                          <p:attrName>style.visibility</p:attrName>
                                        </p:attrNameLst>
                                      </p:cBhvr>
                                      <p:to>
                                        <p:strVal val="visible"/>
                                      </p:to>
                                    </p:set>
                                    <p:animEffect transition="in" filter="fade">
                                      <p:cBhvr>
                                        <p:cTn id="21" dur="250"/>
                                        <p:tgtEl>
                                          <p:spTgt spid="2458"/>
                                        </p:tgtEl>
                                      </p:cBhvr>
                                    </p:animEffect>
                                  </p:childTnLst>
                                </p:cTn>
                              </p:par>
                              <p:par>
                                <p:cTn id="22" presetID="10" presetClass="entr" presetSubtype="0" fill="hold" grpId="0" nodeType="withEffect">
                                  <p:stCondLst>
                                    <p:cond delay="1400"/>
                                  </p:stCondLst>
                                  <p:childTnLst>
                                    <p:set>
                                      <p:cBhvr>
                                        <p:cTn id="23" dur="1" fill="hold">
                                          <p:stCondLst>
                                            <p:cond delay="0"/>
                                          </p:stCondLst>
                                        </p:cTn>
                                        <p:tgtEl>
                                          <p:spTgt spid="2459"/>
                                        </p:tgtEl>
                                        <p:attrNameLst>
                                          <p:attrName>style.visibility</p:attrName>
                                        </p:attrNameLst>
                                      </p:cBhvr>
                                      <p:to>
                                        <p:strVal val="visible"/>
                                      </p:to>
                                    </p:set>
                                    <p:animEffect transition="in" filter="fade">
                                      <p:cBhvr>
                                        <p:cTn id="24" dur="250"/>
                                        <p:tgtEl>
                                          <p:spTgt spid="2459"/>
                                        </p:tgtEl>
                                      </p:cBhvr>
                                    </p:animEffect>
                                  </p:childTnLst>
                                </p:cTn>
                              </p:par>
                              <p:par>
                                <p:cTn id="25" presetID="10" presetClass="entr" presetSubtype="0" fill="hold" grpId="0" nodeType="withEffect">
                                  <p:stCondLst>
                                    <p:cond delay="1450"/>
                                  </p:stCondLst>
                                  <p:childTnLst>
                                    <p:set>
                                      <p:cBhvr>
                                        <p:cTn id="26" dur="1" fill="hold">
                                          <p:stCondLst>
                                            <p:cond delay="0"/>
                                          </p:stCondLst>
                                        </p:cTn>
                                        <p:tgtEl>
                                          <p:spTgt spid="2460"/>
                                        </p:tgtEl>
                                        <p:attrNameLst>
                                          <p:attrName>style.visibility</p:attrName>
                                        </p:attrNameLst>
                                      </p:cBhvr>
                                      <p:to>
                                        <p:strVal val="visible"/>
                                      </p:to>
                                    </p:set>
                                    <p:animEffect transition="in" filter="fade">
                                      <p:cBhvr>
                                        <p:cTn id="27" dur="250"/>
                                        <p:tgtEl>
                                          <p:spTgt spid="246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2461"/>
                                        </p:tgtEl>
                                        <p:attrNameLst>
                                          <p:attrName>style.visibility</p:attrName>
                                        </p:attrNameLst>
                                      </p:cBhvr>
                                      <p:to>
                                        <p:strVal val="visible"/>
                                      </p:to>
                                    </p:set>
                                    <p:animEffect transition="in" filter="fade">
                                      <p:cBhvr>
                                        <p:cTn id="30" dur="250"/>
                                        <p:tgtEl>
                                          <p:spTgt spid="2461"/>
                                        </p:tgtEl>
                                      </p:cBhvr>
                                    </p:animEffect>
                                  </p:childTnLst>
                                </p:cTn>
                              </p:par>
                              <p:par>
                                <p:cTn id="31" presetID="10" presetClass="entr" presetSubtype="0" fill="hold" grpId="0" nodeType="withEffect">
                                  <p:stCondLst>
                                    <p:cond delay="1550"/>
                                  </p:stCondLst>
                                  <p:childTnLst>
                                    <p:set>
                                      <p:cBhvr>
                                        <p:cTn id="32" dur="1" fill="hold">
                                          <p:stCondLst>
                                            <p:cond delay="0"/>
                                          </p:stCondLst>
                                        </p:cTn>
                                        <p:tgtEl>
                                          <p:spTgt spid="2462"/>
                                        </p:tgtEl>
                                        <p:attrNameLst>
                                          <p:attrName>style.visibility</p:attrName>
                                        </p:attrNameLst>
                                      </p:cBhvr>
                                      <p:to>
                                        <p:strVal val="visible"/>
                                      </p:to>
                                    </p:set>
                                    <p:animEffect transition="in" filter="fade">
                                      <p:cBhvr>
                                        <p:cTn id="33" dur="250"/>
                                        <p:tgtEl>
                                          <p:spTgt spid="2462"/>
                                        </p:tgtEl>
                                      </p:cBhvr>
                                    </p:animEffect>
                                  </p:childTnLst>
                                </p:cTn>
                              </p:par>
                              <p:par>
                                <p:cTn id="34" presetID="10" presetClass="entr" presetSubtype="0" fill="hold" grpId="0" nodeType="withEffect">
                                  <p:stCondLst>
                                    <p:cond delay="1600"/>
                                  </p:stCondLst>
                                  <p:childTnLst>
                                    <p:set>
                                      <p:cBhvr>
                                        <p:cTn id="35" dur="1" fill="hold">
                                          <p:stCondLst>
                                            <p:cond delay="0"/>
                                          </p:stCondLst>
                                        </p:cTn>
                                        <p:tgtEl>
                                          <p:spTgt spid="2463"/>
                                        </p:tgtEl>
                                        <p:attrNameLst>
                                          <p:attrName>style.visibility</p:attrName>
                                        </p:attrNameLst>
                                      </p:cBhvr>
                                      <p:to>
                                        <p:strVal val="visible"/>
                                      </p:to>
                                    </p:set>
                                    <p:animEffect transition="in" filter="fade">
                                      <p:cBhvr>
                                        <p:cTn id="36" dur="250"/>
                                        <p:tgtEl>
                                          <p:spTgt spid="2463"/>
                                        </p:tgtEl>
                                      </p:cBhvr>
                                    </p:animEffect>
                                  </p:childTnLst>
                                </p:cTn>
                              </p:par>
                              <p:par>
                                <p:cTn id="37" presetID="10" presetClass="entr" presetSubtype="0" fill="hold" grpId="0" nodeType="withEffect">
                                  <p:stCondLst>
                                    <p:cond delay="1650"/>
                                  </p:stCondLst>
                                  <p:childTnLst>
                                    <p:set>
                                      <p:cBhvr>
                                        <p:cTn id="38" dur="1" fill="hold">
                                          <p:stCondLst>
                                            <p:cond delay="0"/>
                                          </p:stCondLst>
                                        </p:cTn>
                                        <p:tgtEl>
                                          <p:spTgt spid="2464"/>
                                        </p:tgtEl>
                                        <p:attrNameLst>
                                          <p:attrName>style.visibility</p:attrName>
                                        </p:attrNameLst>
                                      </p:cBhvr>
                                      <p:to>
                                        <p:strVal val="visible"/>
                                      </p:to>
                                    </p:set>
                                    <p:animEffect transition="in" filter="fade">
                                      <p:cBhvr>
                                        <p:cTn id="39" dur="250"/>
                                        <p:tgtEl>
                                          <p:spTgt spid="2464"/>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2465"/>
                                        </p:tgtEl>
                                        <p:attrNameLst>
                                          <p:attrName>style.visibility</p:attrName>
                                        </p:attrNameLst>
                                      </p:cBhvr>
                                      <p:to>
                                        <p:strVal val="visible"/>
                                      </p:to>
                                    </p:set>
                                    <p:animEffect transition="in" filter="fade">
                                      <p:cBhvr>
                                        <p:cTn id="42" dur="250"/>
                                        <p:tgtEl>
                                          <p:spTgt spid="2465"/>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2466"/>
                                        </p:tgtEl>
                                        <p:attrNameLst>
                                          <p:attrName>style.visibility</p:attrName>
                                        </p:attrNameLst>
                                      </p:cBhvr>
                                      <p:to>
                                        <p:strVal val="visible"/>
                                      </p:to>
                                    </p:set>
                                    <p:animEffect transition="in" filter="fade">
                                      <p:cBhvr>
                                        <p:cTn id="45" dur="250"/>
                                        <p:tgtEl>
                                          <p:spTgt spid="2466"/>
                                        </p:tgtEl>
                                      </p:cBhvr>
                                    </p:animEffect>
                                  </p:childTnLst>
                                </p:cTn>
                              </p:par>
                              <p:par>
                                <p:cTn id="46" presetID="10" presetClass="entr" presetSubtype="0" fill="hold" grpId="0" nodeType="withEffect">
                                  <p:stCondLst>
                                    <p:cond delay="1800"/>
                                  </p:stCondLst>
                                  <p:childTnLst>
                                    <p:set>
                                      <p:cBhvr>
                                        <p:cTn id="47" dur="1" fill="hold">
                                          <p:stCondLst>
                                            <p:cond delay="0"/>
                                          </p:stCondLst>
                                        </p:cTn>
                                        <p:tgtEl>
                                          <p:spTgt spid="2467"/>
                                        </p:tgtEl>
                                        <p:attrNameLst>
                                          <p:attrName>style.visibility</p:attrName>
                                        </p:attrNameLst>
                                      </p:cBhvr>
                                      <p:to>
                                        <p:strVal val="visible"/>
                                      </p:to>
                                    </p:set>
                                    <p:animEffect transition="in" filter="fade">
                                      <p:cBhvr>
                                        <p:cTn id="48" dur="250"/>
                                        <p:tgtEl>
                                          <p:spTgt spid="2467"/>
                                        </p:tgtEl>
                                      </p:cBhvr>
                                    </p:animEffect>
                                  </p:childTnLst>
                                </p:cTn>
                              </p:par>
                              <p:par>
                                <p:cTn id="49" presetID="10" presetClass="entr" presetSubtype="0" fill="hold" grpId="0" nodeType="withEffect">
                                  <p:stCondLst>
                                    <p:cond delay="1850"/>
                                  </p:stCondLst>
                                  <p:childTnLst>
                                    <p:set>
                                      <p:cBhvr>
                                        <p:cTn id="50" dur="1" fill="hold">
                                          <p:stCondLst>
                                            <p:cond delay="0"/>
                                          </p:stCondLst>
                                        </p:cTn>
                                        <p:tgtEl>
                                          <p:spTgt spid="2468"/>
                                        </p:tgtEl>
                                        <p:attrNameLst>
                                          <p:attrName>style.visibility</p:attrName>
                                        </p:attrNameLst>
                                      </p:cBhvr>
                                      <p:to>
                                        <p:strVal val="visible"/>
                                      </p:to>
                                    </p:set>
                                    <p:animEffect transition="in" filter="fade">
                                      <p:cBhvr>
                                        <p:cTn id="51" dur="250"/>
                                        <p:tgtEl>
                                          <p:spTgt spid="2468"/>
                                        </p:tgtEl>
                                      </p:cBhvr>
                                    </p:animEffect>
                                  </p:childTnLst>
                                </p:cTn>
                              </p:par>
                              <p:par>
                                <p:cTn id="52" presetID="10" presetClass="entr" presetSubtype="0" fill="hold" grpId="0" nodeType="withEffect">
                                  <p:stCondLst>
                                    <p:cond delay="1900"/>
                                  </p:stCondLst>
                                  <p:childTnLst>
                                    <p:set>
                                      <p:cBhvr>
                                        <p:cTn id="53" dur="1" fill="hold">
                                          <p:stCondLst>
                                            <p:cond delay="0"/>
                                          </p:stCondLst>
                                        </p:cTn>
                                        <p:tgtEl>
                                          <p:spTgt spid="2469"/>
                                        </p:tgtEl>
                                        <p:attrNameLst>
                                          <p:attrName>style.visibility</p:attrName>
                                        </p:attrNameLst>
                                      </p:cBhvr>
                                      <p:to>
                                        <p:strVal val="visible"/>
                                      </p:to>
                                    </p:set>
                                    <p:animEffect transition="in" filter="fade">
                                      <p:cBhvr>
                                        <p:cTn id="54" dur="250"/>
                                        <p:tgtEl>
                                          <p:spTgt spid="2469"/>
                                        </p:tgtEl>
                                      </p:cBhvr>
                                    </p:animEffect>
                                  </p:childTnLst>
                                </p:cTn>
                              </p:par>
                              <p:par>
                                <p:cTn id="55" presetID="10" presetClass="entr" presetSubtype="0" fill="hold" grpId="0" nodeType="withEffect">
                                  <p:stCondLst>
                                    <p:cond delay="1950"/>
                                  </p:stCondLst>
                                  <p:childTnLst>
                                    <p:set>
                                      <p:cBhvr>
                                        <p:cTn id="56" dur="1" fill="hold">
                                          <p:stCondLst>
                                            <p:cond delay="0"/>
                                          </p:stCondLst>
                                        </p:cTn>
                                        <p:tgtEl>
                                          <p:spTgt spid="2470"/>
                                        </p:tgtEl>
                                        <p:attrNameLst>
                                          <p:attrName>style.visibility</p:attrName>
                                        </p:attrNameLst>
                                      </p:cBhvr>
                                      <p:to>
                                        <p:strVal val="visible"/>
                                      </p:to>
                                    </p:set>
                                    <p:animEffect transition="in" filter="fade">
                                      <p:cBhvr>
                                        <p:cTn id="57" dur="250"/>
                                        <p:tgtEl>
                                          <p:spTgt spid="2470"/>
                                        </p:tgtEl>
                                      </p:cBhvr>
                                    </p:animEffect>
                                  </p:childTnLst>
                                </p:cTn>
                              </p:par>
                              <p:par>
                                <p:cTn id="58" presetID="10" presetClass="entr" presetSubtype="0" fill="hold" grpId="0" nodeType="withEffect">
                                  <p:stCondLst>
                                    <p:cond delay="2000"/>
                                  </p:stCondLst>
                                  <p:childTnLst>
                                    <p:set>
                                      <p:cBhvr>
                                        <p:cTn id="59" dur="1" fill="hold">
                                          <p:stCondLst>
                                            <p:cond delay="0"/>
                                          </p:stCondLst>
                                        </p:cTn>
                                        <p:tgtEl>
                                          <p:spTgt spid="2471"/>
                                        </p:tgtEl>
                                        <p:attrNameLst>
                                          <p:attrName>style.visibility</p:attrName>
                                        </p:attrNameLst>
                                      </p:cBhvr>
                                      <p:to>
                                        <p:strVal val="visible"/>
                                      </p:to>
                                    </p:set>
                                    <p:animEffect transition="in" filter="fade">
                                      <p:cBhvr>
                                        <p:cTn id="60" dur="250"/>
                                        <p:tgtEl>
                                          <p:spTgt spid="2471"/>
                                        </p:tgtEl>
                                      </p:cBhvr>
                                    </p:animEffect>
                                  </p:childTnLst>
                                </p:cTn>
                              </p:par>
                              <p:par>
                                <p:cTn id="61" presetID="10" presetClass="entr" presetSubtype="0" fill="hold" grpId="0" nodeType="withEffect">
                                  <p:stCondLst>
                                    <p:cond delay="2050"/>
                                  </p:stCondLst>
                                  <p:childTnLst>
                                    <p:set>
                                      <p:cBhvr>
                                        <p:cTn id="62" dur="1" fill="hold">
                                          <p:stCondLst>
                                            <p:cond delay="0"/>
                                          </p:stCondLst>
                                        </p:cTn>
                                        <p:tgtEl>
                                          <p:spTgt spid="1237"/>
                                        </p:tgtEl>
                                        <p:attrNameLst>
                                          <p:attrName>style.visibility</p:attrName>
                                        </p:attrNameLst>
                                      </p:cBhvr>
                                      <p:to>
                                        <p:strVal val="visible"/>
                                      </p:to>
                                    </p:set>
                                    <p:animEffect transition="in" filter="fade">
                                      <p:cBhvr>
                                        <p:cTn id="63" dur="250"/>
                                        <p:tgtEl>
                                          <p:spTgt spid="1237"/>
                                        </p:tgtEl>
                                      </p:cBhvr>
                                    </p:animEffect>
                                  </p:childTnLst>
                                </p:cTn>
                              </p:par>
                              <p:par>
                                <p:cTn id="64" presetID="10" presetClass="entr" presetSubtype="0" fill="hold" grpId="0" nodeType="withEffect">
                                  <p:stCondLst>
                                    <p:cond delay="2100"/>
                                  </p:stCondLst>
                                  <p:childTnLst>
                                    <p:set>
                                      <p:cBhvr>
                                        <p:cTn id="65" dur="1" fill="hold">
                                          <p:stCondLst>
                                            <p:cond delay="0"/>
                                          </p:stCondLst>
                                        </p:cTn>
                                        <p:tgtEl>
                                          <p:spTgt spid="2455"/>
                                        </p:tgtEl>
                                        <p:attrNameLst>
                                          <p:attrName>style.visibility</p:attrName>
                                        </p:attrNameLst>
                                      </p:cBhvr>
                                      <p:to>
                                        <p:strVal val="visible"/>
                                      </p:to>
                                    </p:set>
                                    <p:animEffect transition="in" filter="fade">
                                      <p:cBhvr>
                                        <p:cTn id="66" dur="250"/>
                                        <p:tgtEl>
                                          <p:spTgt spid="2455"/>
                                        </p:tgtEl>
                                      </p:cBhvr>
                                    </p:animEffect>
                                  </p:childTnLst>
                                </p:cTn>
                              </p:par>
                              <p:par>
                                <p:cTn id="67" presetID="10" presetClass="entr" presetSubtype="0" fill="hold" grpId="0" nodeType="withEffect">
                                  <p:stCondLst>
                                    <p:cond delay="2150"/>
                                  </p:stCondLst>
                                  <p:childTnLst>
                                    <p:set>
                                      <p:cBhvr>
                                        <p:cTn id="68" dur="1" fill="hold">
                                          <p:stCondLst>
                                            <p:cond delay="0"/>
                                          </p:stCondLst>
                                        </p:cTn>
                                        <p:tgtEl>
                                          <p:spTgt spid="2476"/>
                                        </p:tgtEl>
                                        <p:attrNameLst>
                                          <p:attrName>style.visibility</p:attrName>
                                        </p:attrNameLst>
                                      </p:cBhvr>
                                      <p:to>
                                        <p:strVal val="visible"/>
                                      </p:to>
                                    </p:set>
                                    <p:animEffect transition="in" filter="fade">
                                      <p:cBhvr>
                                        <p:cTn id="69" dur="250"/>
                                        <p:tgtEl>
                                          <p:spTgt spid="2476"/>
                                        </p:tgtEl>
                                      </p:cBhvr>
                                    </p:animEffect>
                                  </p:childTnLst>
                                </p:cTn>
                              </p:par>
                              <p:par>
                                <p:cTn id="70" presetID="10" presetClass="entr" presetSubtype="0" fill="hold" grpId="0" nodeType="withEffect">
                                  <p:stCondLst>
                                    <p:cond delay="2200"/>
                                  </p:stCondLst>
                                  <p:childTnLst>
                                    <p:set>
                                      <p:cBhvr>
                                        <p:cTn id="71" dur="1" fill="hold">
                                          <p:stCondLst>
                                            <p:cond delay="0"/>
                                          </p:stCondLst>
                                        </p:cTn>
                                        <p:tgtEl>
                                          <p:spTgt spid="2477"/>
                                        </p:tgtEl>
                                        <p:attrNameLst>
                                          <p:attrName>style.visibility</p:attrName>
                                        </p:attrNameLst>
                                      </p:cBhvr>
                                      <p:to>
                                        <p:strVal val="visible"/>
                                      </p:to>
                                    </p:set>
                                    <p:animEffect transition="in" filter="fade">
                                      <p:cBhvr>
                                        <p:cTn id="72" dur="250"/>
                                        <p:tgtEl>
                                          <p:spTgt spid="2477"/>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 grpId="0"/>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1237" grpId="0" animBg="1"/>
      <p:bldP spid="2455" grpId="0" animBg="1"/>
      <p:bldP spid="2476" grpId="0" animBg="1"/>
      <p:bldP spid="2477"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highdefinitionwallpapers1080p.com/wp-content/uploads/2014/01/sochi-olympics-nb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0"/>
            <a:ext cx="12188825" cy="685524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021448" y="1009424"/>
            <a:ext cx="3009624" cy="2311915"/>
            <a:chOff x="6616566" y="4293703"/>
            <a:chExt cx="3070773" cy="2358888"/>
          </a:xfrm>
        </p:grpSpPr>
        <p:sp>
          <p:nvSpPr>
            <p:cNvPr id="4" name="Rectangle 3"/>
            <p:cNvSpPr/>
            <p:nvPr/>
          </p:nvSpPr>
          <p:spPr bwMode="auto">
            <a:xfrm>
              <a:off x="6626087" y="4293703"/>
              <a:ext cx="3061252" cy="2358888"/>
            </a:xfrm>
            <a:prstGeom prst="rect">
              <a:avLst/>
            </a:prstGeom>
            <a:solidFill>
              <a:schemeClr val="accent1"/>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635606" y="4522120"/>
              <a:ext cx="3051720" cy="1209562"/>
            </a:xfrm>
            <a:prstGeom prst="rect">
              <a:avLst/>
            </a:prstGeom>
            <a:noFill/>
          </p:spPr>
          <p:txBody>
            <a:bodyPr wrap="square" lIns="179238" tIns="143391" rIns="179238" bIns="143391" rtlCol="0">
              <a:spAutoFit/>
            </a:bodyPr>
            <a:lstStyle/>
            <a:p>
              <a:pPr algn="ctr" defTabSz="913912">
                <a:lnSpc>
                  <a:spcPct val="90000"/>
                </a:lnSpc>
              </a:pPr>
              <a:r>
                <a:rPr lang="en-US" sz="6469" dirty="0">
                  <a:solidFill>
                    <a:srgbClr val="68217A">
                      <a:lumMod val="60000"/>
                      <a:lumOff val="40000"/>
                    </a:srgbClr>
                  </a:solidFill>
                </a:rPr>
                <a:t>&gt;</a:t>
              </a:r>
              <a:r>
                <a:rPr lang="en-US" sz="6469" dirty="0">
                  <a:solidFill>
                    <a:srgbClr val="FFFFFF"/>
                  </a:solidFill>
                </a:rPr>
                <a:t>100</a:t>
              </a:r>
              <a:r>
                <a:rPr lang="en-US" sz="2352" dirty="0">
                  <a:solidFill>
                    <a:srgbClr val="68217A">
                      <a:lumMod val="60000"/>
                      <a:lumOff val="40000"/>
                    </a:srgbClr>
                  </a:solidFill>
                </a:rPr>
                <a:t> </a:t>
              </a:r>
              <a:r>
                <a:rPr lang="en-US" sz="1176" dirty="0">
                  <a:solidFill>
                    <a:srgbClr val="68217A">
                      <a:lumMod val="60000"/>
                      <a:lumOff val="40000"/>
                    </a:srgbClr>
                  </a:solidFill>
                </a:rPr>
                <a:t>MILLION</a:t>
              </a:r>
              <a:endParaRPr lang="en-US" sz="2352" dirty="0">
                <a:solidFill>
                  <a:srgbClr val="68217A">
                    <a:lumMod val="60000"/>
                    <a:lumOff val="40000"/>
                  </a:srgbClr>
                </a:solidFill>
              </a:endParaRPr>
            </a:p>
          </p:txBody>
        </p:sp>
        <p:sp>
          <p:nvSpPr>
            <p:cNvPr id="6" name="TextBox 5"/>
            <p:cNvSpPr txBox="1"/>
            <p:nvPr/>
          </p:nvSpPr>
          <p:spPr>
            <a:xfrm>
              <a:off x="6616566" y="5731682"/>
              <a:ext cx="3061248" cy="517065"/>
            </a:xfrm>
            <a:prstGeom prst="rect">
              <a:avLst/>
            </a:prstGeom>
            <a:noFill/>
          </p:spPr>
          <p:txBody>
            <a:bodyPr wrap="square" lIns="179238" tIns="143391" rIns="179238" bIns="143391" rtlCol="0">
              <a:spAutoFit/>
            </a:bodyPr>
            <a:lstStyle/>
            <a:p>
              <a:pPr algn="ctr" defTabSz="913912">
                <a:lnSpc>
                  <a:spcPct val="90000"/>
                </a:lnSpc>
              </a:pPr>
              <a:r>
                <a:rPr lang="en-US" sz="1568" dirty="0">
                  <a:solidFill>
                    <a:srgbClr val="FFFFFF"/>
                  </a:solidFill>
                </a:rPr>
                <a:t>Viewers</a:t>
              </a:r>
            </a:p>
          </p:txBody>
        </p:sp>
      </p:grpSp>
      <p:grpSp>
        <p:nvGrpSpPr>
          <p:cNvPr id="7" name="Group 6"/>
          <p:cNvGrpSpPr/>
          <p:nvPr/>
        </p:nvGrpSpPr>
        <p:grpSpPr>
          <a:xfrm>
            <a:off x="9027306" y="3609938"/>
            <a:ext cx="3009624" cy="2350485"/>
            <a:chOff x="6616566" y="4293703"/>
            <a:chExt cx="3070773" cy="2398242"/>
          </a:xfrm>
        </p:grpSpPr>
        <p:sp>
          <p:nvSpPr>
            <p:cNvPr id="8" name="Rectangle 7"/>
            <p:cNvSpPr/>
            <p:nvPr/>
          </p:nvSpPr>
          <p:spPr bwMode="auto">
            <a:xfrm>
              <a:off x="6626087" y="4293703"/>
              <a:ext cx="3061252" cy="2358888"/>
            </a:xfrm>
            <a:prstGeom prst="rect">
              <a:avLst/>
            </a:prstGeom>
            <a:solidFill>
              <a:schemeClr val="accent1"/>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6635606" y="4522120"/>
              <a:ext cx="3051720" cy="1209562"/>
            </a:xfrm>
            <a:prstGeom prst="rect">
              <a:avLst/>
            </a:prstGeom>
            <a:noFill/>
          </p:spPr>
          <p:txBody>
            <a:bodyPr wrap="square" lIns="179238" tIns="143391" rIns="179238" bIns="143391" rtlCol="0">
              <a:spAutoFit/>
            </a:bodyPr>
            <a:lstStyle/>
            <a:p>
              <a:pPr algn="ctr" defTabSz="913912">
                <a:lnSpc>
                  <a:spcPct val="90000"/>
                </a:lnSpc>
              </a:pPr>
              <a:r>
                <a:rPr lang="en-US" sz="6469" dirty="0">
                  <a:solidFill>
                    <a:srgbClr val="68217A">
                      <a:lumMod val="60000"/>
                      <a:lumOff val="40000"/>
                    </a:srgbClr>
                  </a:solidFill>
                </a:rPr>
                <a:t>&gt;</a:t>
              </a:r>
              <a:r>
                <a:rPr lang="en-US" sz="6469" dirty="0">
                  <a:solidFill>
                    <a:srgbClr val="FFFFFF"/>
                  </a:solidFill>
                </a:rPr>
                <a:t>2.1</a:t>
              </a:r>
              <a:r>
                <a:rPr lang="en-US" sz="2352" dirty="0">
                  <a:solidFill>
                    <a:srgbClr val="68217A">
                      <a:lumMod val="60000"/>
                      <a:lumOff val="40000"/>
                    </a:srgbClr>
                  </a:solidFill>
                </a:rPr>
                <a:t> </a:t>
              </a:r>
              <a:r>
                <a:rPr lang="en-US" sz="1176" dirty="0">
                  <a:solidFill>
                    <a:srgbClr val="68217A">
                      <a:lumMod val="60000"/>
                      <a:lumOff val="40000"/>
                    </a:srgbClr>
                  </a:solidFill>
                </a:rPr>
                <a:t>MILLION</a:t>
              </a:r>
              <a:endParaRPr lang="en-US" sz="2352" dirty="0">
                <a:solidFill>
                  <a:srgbClr val="68217A">
                    <a:lumMod val="60000"/>
                    <a:lumOff val="40000"/>
                  </a:srgbClr>
                </a:solidFill>
              </a:endParaRPr>
            </a:p>
          </p:txBody>
        </p:sp>
        <p:sp>
          <p:nvSpPr>
            <p:cNvPr id="10" name="TextBox 9"/>
            <p:cNvSpPr txBox="1"/>
            <p:nvPr/>
          </p:nvSpPr>
          <p:spPr>
            <a:xfrm>
              <a:off x="6616566" y="5731682"/>
              <a:ext cx="3061248" cy="960263"/>
            </a:xfrm>
            <a:prstGeom prst="rect">
              <a:avLst/>
            </a:prstGeom>
            <a:noFill/>
          </p:spPr>
          <p:txBody>
            <a:bodyPr wrap="square" lIns="179238" tIns="143391" rIns="179238" bIns="143391" rtlCol="0">
              <a:spAutoFit/>
            </a:bodyPr>
            <a:lstStyle/>
            <a:p>
              <a:pPr algn="ctr" defTabSz="913912">
                <a:lnSpc>
                  <a:spcPct val="90000"/>
                </a:lnSpc>
              </a:pPr>
              <a:r>
                <a:rPr lang="en-US" sz="1568" dirty="0">
                  <a:solidFill>
                    <a:srgbClr val="FFFFFF"/>
                  </a:solidFill>
                </a:rPr>
                <a:t>Concurrent HD viewers during the USA vs. Canada hockey match</a:t>
              </a:r>
            </a:p>
          </p:txBody>
        </p:sp>
      </p:grpSp>
    </p:spTree>
    <p:extLst>
      <p:ext uri="{BB962C8B-B14F-4D97-AF65-F5344CB8AC3E}">
        <p14:creationId xmlns:p14="http://schemas.microsoft.com/office/powerpoint/2010/main" val="235322080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3" name="Picture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27" cstate="print">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29" cstate="print">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1" cstate="print">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14.xml><?xml version="1.0" encoding="utf-8"?>
<a:theme xmlns:a="http://schemas.openxmlformats.org/drawingml/2006/main" name="4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1926</Words>
  <Application>Microsoft Office PowerPoint</Application>
  <PresentationFormat>Custom</PresentationFormat>
  <Paragraphs>364</Paragraphs>
  <Slides>22</Slides>
  <Notes>15</Notes>
  <HiddenSlides>0</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22</vt:i4>
      </vt:variant>
    </vt:vector>
  </HeadingPairs>
  <TitlesOfParts>
    <vt:vector size="44" baseType="lpstr">
      <vt:lpstr>メイリオ</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MSVID_White_16x9_2012-08-18</vt:lpstr>
      <vt:lpstr>1_MSVID_White_16x9_2012-08-18</vt:lpstr>
      <vt:lpstr>1_Azure Medium</vt:lpstr>
      <vt:lpstr>3_Azure Medium</vt:lpstr>
      <vt:lpstr>3_FY13 EPG Presentation Template_External_16x9_Light</vt:lpstr>
      <vt:lpstr>4_FY13 EPG Presentation Template_External_16x9_Light</vt:lpstr>
      <vt:lpstr>The Cloud</vt:lpstr>
      <vt:lpstr>PowerPoint Presentation</vt:lpstr>
      <vt:lpstr>Pay only for what you use</vt:lpstr>
      <vt:lpstr>PowerPoint Presentation</vt:lpstr>
      <vt:lpstr>PowerPoint Presentation</vt:lpstr>
      <vt:lpstr>PowerPoint Presentation</vt:lpstr>
      <vt:lpstr>PowerPoint Presentation</vt:lpstr>
      <vt:lpstr>PowerPoint Presentation</vt:lpstr>
      <vt:lpstr>Support for Open Source</vt:lpstr>
      <vt:lpstr>Microsoft Azure Services </vt:lpstr>
      <vt:lpstr>Microsoft Azure Web Sites</vt:lpstr>
      <vt:lpstr>SQL Database</vt:lpstr>
      <vt:lpstr>Mobile Services</vt:lpstr>
      <vt:lpstr>Virtual Machines</vt:lpstr>
      <vt:lpstr>PowerPoint Presentation</vt:lpstr>
      <vt:lpstr>Announcing  the G family</vt:lpstr>
      <vt:lpstr>PowerPoint Presentation</vt:lpstr>
      <vt:lpstr>Big Data Insights</vt:lpstr>
      <vt:lpstr>Azure Media Services</vt:lpstr>
      <vt:lpstr>Application    building blocks</vt:lpstr>
      <vt:lpstr>Demo: Azure Portal</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2015-02-22T10:26:29Z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